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7" r:id="rId2"/>
    <p:sldId id="260" r:id="rId3"/>
    <p:sldId id="294" r:id="rId4"/>
    <p:sldId id="362" r:id="rId5"/>
    <p:sldId id="363" r:id="rId6"/>
    <p:sldId id="366" r:id="rId7"/>
    <p:sldId id="364" r:id="rId8"/>
    <p:sldId id="378" r:id="rId9"/>
    <p:sldId id="379" r:id="rId10"/>
    <p:sldId id="380" r:id="rId11"/>
    <p:sldId id="377" r:id="rId12"/>
    <p:sldId id="365" r:id="rId13"/>
    <p:sldId id="374" r:id="rId14"/>
    <p:sldId id="317" r:id="rId15"/>
    <p:sldId id="375" r:id="rId16"/>
    <p:sldId id="373" r:id="rId17"/>
    <p:sldId id="376" r:id="rId18"/>
    <p:sldId id="372" r:id="rId19"/>
    <p:sldId id="306" r:id="rId20"/>
  </p:sldIdLst>
  <p:sldSz cx="9144000" cy="6858000" type="screen4x3"/>
  <p:notesSz cx="6858000" cy="9144000"/>
  <p:embeddedFontLst>
    <p:embeddedFont>
      <p:font typeface="나눔고딕 ExtraBold" panose="020B0600000101010101" charset="-127"/>
      <p:bold r:id="rId22"/>
    </p:embeddedFont>
    <p:embeddedFont>
      <p:font typeface="HY헤드라인M" panose="02030600000101010101" pitchFamily="18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한민아" initials="한" lastIdx="1" clrIdx="0">
    <p:extLst>
      <p:ext uri="{19B8F6BF-5375-455C-9EA6-DF929625EA0E}">
        <p15:presenceInfo xmlns:p15="http://schemas.microsoft.com/office/powerpoint/2012/main" userId="S::futiled@kyonggi.ac.kr::323cf5ed-a472-4f54-973a-9b4bb5cc432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0" autoAdjust="0"/>
    <p:restoredTop sz="94660"/>
  </p:normalViewPr>
  <p:slideViewPr>
    <p:cSldViewPr>
      <p:cViewPr varScale="1">
        <p:scale>
          <a:sx n="76" d="100"/>
          <a:sy n="76" d="100"/>
        </p:scale>
        <p:origin x="341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407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501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962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472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0425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7135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4337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433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385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081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2708920"/>
            <a:ext cx="9144000" cy="414908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195736" y="2322638"/>
            <a:ext cx="47525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000" dirty="0">
                <a:latin typeface="나눔고딕 ExtraBold" panose="020D0904000000000000" charset="-127"/>
                <a:ea typeface="나눔고딕 ExtraBold" panose="020D0904000000000000" charset="-127"/>
              </a:rPr>
              <a:t>F.E.S(File Extension Searcher</a:t>
            </a:r>
            <a:r>
              <a:rPr lang="en-US" altLang="ko-KR" sz="1600" dirty="0">
                <a:latin typeface="나눔고딕 ExtraBold" panose="020D0904000000000000" charset="-127"/>
                <a:ea typeface="나눔고딕 ExtraBold" panose="020D0904000000000000" charset="-127"/>
              </a:rPr>
              <a:t>)</a:t>
            </a:r>
            <a:endParaRPr lang="ko-KR" altLang="en-US" sz="1600" dirty="0">
              <a:latin typeface="나눔고딕 ExtraBold" panose="020D0904000000000000" charset="-127"/>
              <a:ea typeface="나눔고딕 ExtraBold" panose="020D090400000000000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95736" y="2852936"/>
            <a:ext cx="4752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발표</a:t>
            </a:r>
          </a:p>
        </p:txBody>
      </p:sp>
      <p:sp>
        <p:nvSpPr>
          <p:cNvPr id="10" name="타원 9"/>
          <p:cNvSpPr/>
          <p:nvPr/>
        </p:nvSpPr>
        <p:spPr>
          <a:xfrm>
            <a:off x="7164288" y="2060848"/>
            <a:ext cx="1296144" cy="12961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39552" y="2060848"/>
            <a:ext cx="1296144" cy="12961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771800" y="4783460"/>
            <a:ext cx="403244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이태양 </a:t>
            </a:r>
            <a:r>
              <a:rPr lang="en-US" altLang="ko-KR" sz="2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201611840</a:t>
            </a:r>
          </a:p>
          <a:p>
            <a:pPr algn="ctr"/>
            <a:r>
              <a:rPr lang="en-US" altLang="ko-KR" sz="2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algn="ctr"/>
            <a:r>
              <a:rPr lang="ko-KR" altLang="en-US" sz="2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이석현 </a:t>
            </a:r>
            <a:r>
              <a:rPr lang="en-US" altLang="ko-KR" sz="2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201811833</a:t>
            </a:r>
            <a:endParaRPr lang="ko-KR" altLang="en-US" sz="25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A0B1116B-9661-4DAF-BE54-6516006C56CB}"/>
              </a:ext>
            </a:extLst>
          </p:cNvPr>
          <p:cNvSpPr txBox="1">
            <a:spLocks/>
          </p:cNvSpPr>
          <p:nvPr/>
        </p:nvSpPr>
        <p:spPr>
          <a:xfrm>
            <a:off x="611560" y="1435408"/>
            <a:ext cx="8229600" cy="494349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endParaRPr lang="en-US" altLang="ko-KR" sz="18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2500" b="1" dirty="0">
                <a:latin typeface="+mn-ea"/>
                <a:cs typeface="Arial" pitchFamily="34" charset="0"/>
              </a:rPr>
              <a:t>(3) Signature Search </a:t>
            </a:r>
            <a:r>
              <a:rPr lang="ko-KR" altLang="en-US" sz="2500" b="1" dirty="0">
                <a:latin typeface="+mn-ea"/>
                <a:cs typeface="Arial" pitchFamily="34" charset="0"/>
              </a:rPr>
              <a:t>개발</a:t>
            </a:r>
            <a:endParaRPr lang="en-US" altLang="ko-KR" sz="25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endParaRPr lang="en-US" altLang="ko-KR" sz="500" b="1" dirty="0">
              <a:latin typeface="+mn-ea"/>
              <a:cs typeface="Arial" pitchFamily="34" charset="0"/>
            </a:endParaRPr>
          </a:p>
          <a:p>
            <a:pPr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tabLst>
                <a:tab pos="0" algn="l"/>
              </a:tabLst>
            </a:pPr>
            <a:r>
              <a:rPr lang="ko-KR" altLang="en-US" sz="2200" dirty="0">
                <a:latin typeface="+mn-ea"/>
                <a:cs typeface="Arial" pitchFamily="34" charset="0"/>
              </a:rPr>
              <a:t>파일의 </a:t>
            </a:r>
            <a:r>
              <a:rPr lang="ko-KR" altLang="en-US" sz="2200" dirty="0" err="1">
                <a:latin typeface="+mn-ea"/>
                <a:cs typeface="Arial" pitchFamily="34" charset="0"/>
              </a:rPr>
              <a:t>시그니처는</a:t>
            </a:r>
            <a:r>
              <a:rPr lang="ko-KR" altLang="en-US" sz="2200" dirty="0">
                <a:latin typeface="+mn-ea"/>
                <a:cs typeface="Arial" pitchFamily="34" charset="0"/>
              </a:rPr>
              <a:t> </a:t>
            </a:r>
            <a:r>
              <a:rPr lang="en-US" altLang="ko-KR" sz="2200" dirty="0">
                <a:latin typeface="+mn-ea"/>
                <a:cs typeface="Arial" pitchFamily="34" charset="0"/>
              </a:rPr>
              <a:t>header </a:t>
            </a:r>
            <a:r>
              <a:rPr lang="ko-KR" altLang="en-US" sz="2200" dirty="0">
                <a:latin typeface="+mn-ea"/>
                <a:cs typeface="Arial" pitchFamily="34" charset="0"/>
              </a:rPr>
              <a:t>혹은 </a:t>
            </a:r>
            <a:r>
              <a:rPr lang="en-US" altLang="ko-KR" sz="2200" dirty="0">
                <a:latin typeface="+mn-ea"/>
                <a:cs typeface="Arial" pitchFamily="34" charset="0"/>
              </a:rPr>
              <a:t>footer</a:t>
            </a:r>
            <a:r>
              <a:rPr lang="ko-KR" altLang="en-US" sz="2200" dirty="0">
                <a:latin typeface="+mn-ea"/>
                <a:cs typeface="Arial" pitchFamily="34" charset="0"/>
              </a:rPr>
              <a:t>로 구분된다</a:t>
            </a:r>
            <a:r>
              <a:rPr lang="en-US" altLang="ko-KR" sz="2200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endParaRPr lang="en-US" altLang="ko-KR" sz="2200" dirty="0">
              <a:latin typeface="+mn-ea"/>
              <a:cs typeface="Arial" pitchFamily="34" charset="0"/>
            </a:endParaRPr>
          </a:p>
          <a:p>
            <a:pPr marL="0" indent="0"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1600" dirty="0">
                <a:latin typeface="+mn-ea"/>
                <a:cs typeface="Arial" pitchFamily="34" charset="0"/>
              </a:rPr>
              <a:t> -</a:t>
            </a:r>
            <a:r>
              <a:rPr lang="ko-KR" altLang="en-US" sz="1600" dirty="0">
                <a:latin typeface="+mn-ea"/>
                <a:cs typeface="Arial" pitchFamily="34" charset="0"/>
              </a:rPr>
              <a:t>주요 파일 </a:t>
            </a:r>
            <a:r>
              <a:rPr lang="ko-KR" altLang="en-US" sz="1600" dirty="0" err="1">
                <a:latin typeface="+mn-ea"/>
                <a:cs typeface="Arial" pitchFamily="34" charset="0"/>
              </a:rPr>
              <a:t>시그니처들을</a:t>
            </a:r>
            <a:r>
              <a:rPr lang="ko-KR" altLang="en-US" sz="1600" dirty="0">
                <a:latin typeface="+mn-ea"/>
                <a:cs typeface="Arial" pitchFamily="34" charset="0"/>
              </a:rPr>
              <a:t> </a:t>
            </a:r>
            <a:r>
              <a:rPr lang="en-US" altLang="ko-KR" sz="1600" dirty="0">
                <a:latin typeface="+mn-ea"/>
                <a:cs typeface="Arial" pitchFamily="34" charset="0"/>
              </a:rPr>
              <a:t>String sig[ ][ ] </a:t>
            </a:r>
            <a:r>
              <a:rPr lang="ko-KR" altLang="en-US" sz="1600" dirty="0">
                <a:latin typeface="+mn-ea"/>
                <a:cs typeface="Arial" pitchFamily="34" charset="0"/>
              </a:rPr>
              <a:t>배열에 저장한다</a:t>
            </a:r>
            <a:r>
              <a:rPr lang="en-US" altLang="ko-KR" sz="1600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1600" dirty="0">
                <a:latin typeface="+mn-ea"/>
                <a:cs typeface="Arial" pitchFamily="34" charset="0"/>
              </a:rPr>
              <a:t>  (ex</a:t>
            </a:r>
            <a:r>
              <a:rPr lang="ko-KR" altLang="en-US" sz="1600" dirty="0">
                <a:latin typeface="+mn-ea"/>
                <a:cs typeface="Arial" pitchFamily="34" charset="0"/>
              </a:rPr>
              <a:t> </a:t>
            </a:r>
            <a:r>
              <a:rPr lang="en-US" altLang="ko-KR" sz="1600" dirty="0">
                <a:latin typeface="+mn-ea"/>
                <a:cs typeface="Arial" pitchFamily="34" charset="0"/>
              </a:rPr>
              <a:t>–</a:t>
            </a:r>
            <a:r>
              <a:rPr lang="ko-KR" altLang="en-US" sz="1600" dirty="0">
                <a:latin typeface="+mn-ea"/>
                <a:cs typeface="Arial" pitchFamily="34" charset="0"/>
              </a:rPr>
              <a:t> </a:t>
            </a:r>
            <a:r>
              <a:rPr lang="en-US" altLang="ko-KR" sz="1600" dirty="0">
                <a:latin typeface="+mn-ea"/>
                <a:cs typeface="Arial" pitchFamily="34" charset="0"/>
              </a:rPr>
              <a:t>EXE</a:t>
            </a:r>
            <a:r>
              <a:rPr lang="ko-KR" altLang="en-US" sz="1600" dirty="0">
                <a:latin typeface="+mn-ea"/>
                <a:cs typeface="Arial" pitchFamily="34" charset="0"/>
              </a:rPr>
              <a:t> </a:t>
            </a:r>
            <a:r>
              <a:rPr lang="en-US" altLang="ko-KR" sz="1600" dirty="0">
                <a:latin typeface="+mn-ea"/>
                <a:cs typeface="Arial" pitchFamily="34" charset="0"/>
              </a:rPr>
              <a:t>: 4D5A / PDF</a:t>
            </a:r>
            <a:r>
              <a:rPr lang="ko-KR" altLang="en-US" sz="1600" dirty="0">
                <a:latin typeface="+mn-ea"/>
                <a:cs typeface="Arial" pitchFamily="34" charset="0"/>
              </a:rPr>
              <a:t> </a:t>
            </a:r>
            <a:r>
              <a:rPr lang="en-US" altLang="ko-KR" sz="1600" dirty="0">
                <a:latin typeface="+mn-ea"/>
                <a:cs typeface="Arial" pitchFamily="34" charset="0"/>
              </a:rPr>
              <a:t>:</a:t>
            </a:r>
            <a:r>
              <a:rPr lang="ko-KR" altLang="en-US" sz="1600" dirty="0">
                <a:latin typeface="+mn-ea"/>
                <a:cs typeface="Arial" pitchFamily="34" charset="0"/>
              </a:rPr>
              <a:t> </a:t>
            </a:r>
            <a:r>
              <a:rPr lang="en-US" altLang="ko-KR" sz="1600" dirty="0">
                <a:latin typeface="+mn-ea"/>
                <a:cs typeface="Arial" pitchFamily="34" charset="0"/>
              </a:rPr>
              <a:t>25504446 / IMG : 00010008 </a:t>
            </a:r>
            <a:r>
              <a:rPr lang="ko-KR" altLang="en-US" sz="1600" dirty="0">
                <a:latin typeface="+mn-ea"/>
                <a:cs typeface="Arial" pitchFamily="34" charset="0"/>
              </a:rPr>
              <a:t>등 </a:t>
            </a:r>
            <a:r>
              <a:rPr lang="en-US" altLang="ko-KR" sz="1600" dirty="0">
                <a:latin typeface="+mn-ea"/>
                <a:cs typeface="Arial" pitchFamily="34" charset="0"/>
              </a:rPr>
              <a:t>)</a:t>
            </a:r>
          </a:p>
          <a:p>
            <a:pPr marL="0" indent="0"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1600" dirty="0">
                <a:latin typeface="+mn-ea"/>
                <a:cs typeface="Arial" pitchFamily="34" charset="0"/>
              </a:rPr>
              <a:t> -</a:t>
            </a:r>
            <a:r>
              <a:rPr lang="ko-KR" altLang="en-US" sz="1600" dirty="0">
                <a:latin typeface="+mn-ea"/>
                <a:cs typeface="Arial" pitchFamily="34" charset="0"/>
              </a:rPr>
              <a:t>파일을 입력하고 입력 파일의 </a:t>
            </a:r>
            <a:r>
              <a:rPr lang="en-US" altLang="ko-KR" sz="1600" dirty="0">
                <a:latin typeface="+mn-ea"/>
                <a:cs typeface="Arial" pitchFamily="34" charset="0"/>
              </a:rPr>
              <a:t>Header Signature</a:t>
            </a:r>
            <a:r>
              <a:rPr lang="ko-KR" altLang="en-US" sz="1600" dirty="0">
                <a:latin typeface="+mn-ea"/>
                <a:cs typeface="Arial" pitchFamily="34" charset="0"/>
              </a:rPr>
              <a:t>와 </a:t>
            </a:r>
            <a:r>
              <a:rPr lang="en-US" altLang="ko-KR" sz="1600" dirty="0">
                <a:latin typeface="+mn-ea"/>
                <a:cs typeface="Arial" pitchFamily="34" charset="0"/>
              </a:rPr>
              <a:t>sig[ ][ ]</a:t>
            </a:r>
            <a:r>
              <a:rPr lang="ko-KR" altLang="en-US" sz="1600" dirty="0">
                <a:latin typeface="+mn-ea"/>
                <a:cs typeface="Arial" pitchFamily="34" charset="0"/>
              </a:rPr>
              <a:t>의 값을 비교한다</a:t>
            </a:r>
            <a:r>
              <a:rPr lang="en-US" altLang="ko-KR" sz="1600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1600" dirty="0">
                <a:latin typeface="+mn-ea"/>
                <a:cs typeface="Arial" pitchFamily="34" charset="0"/>
              </a:rPr>
              <a:t> -</a:t>
            </a:r>
            <a:r>
              <a:rPr lang="ko-KR" altLang="en-US" sz="1600" dirty="0">
                <a:latin typeface="+mn-ea"/>
                <a:cs typeface="Arial" pitchFamily="34" charset="0"/>
              </a:rPr>
              <a:t>같을 경우 </a:t>
            </a:r>
            <a:r>
              <a:rPr lang="en-US" altLang="ko-KR" sz="1600" dirty="0">
                <a:latin typeface="+mn-ea"/>
                <a:cs typeface="Arial" pitchFamily="34" charset="0"/>
              </a:rPr>
              <a:t>sig[ ][ ]</a:t>
            </a:r>
            <a:r>
              <a:rPr lang="ko-KR" altLang="en-US" sz="1600" dirty="0">
                <a:latin typeface="+mn-ea"/>
                <a:cs typeface="Arial" pitchFamily="34" charset="0"/>
              </a:rPr>
              <a:t>을 통해 파일의 </a:t>
            </a:r>
            <a:r>
              <a:rPr lang="ko-KR" altLang="en-US" sz="1600" dirty="0" err="1">
                <a:latin typeface="+mn-ea"/>
                <a:cs typeface="Arial" pitchFamily="34" charset="0"/>
              </a:rPr>
              <a:t>시그니처와</a:t>
            </a:r>
            <a:r>
              <a:rPr lang="ko-KR" altLang="en-US" sz="1600" dirty="0">
                <a:latin typeface="+mn-ea"/>
                <a:cs typeface="Arial" pitchFamily="34" charset="0"/>
              </a:rPr>
              <a:t> 확장자를 출력한다</a:t>
            </a:r>
            <a:r>
              <a:rPr lang="en-US" altLang="ko-KR" sz="1600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600" dirty="0">
              <a:latin typeface="+mn-ea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377F3D-6BC1-42B0-B221-BA80632DEC20}"/>
              </a:ext>
            </a:extLst>
          </p:cNvPr>
          <p:cNvSpPr txBox="1"/>
          <p:nvPr/>
        </p:nvSpPr>
        <p:spPr>
          <a:xfrm>
            <a:off x="3743908" y="1010204"/>
            <a:ext cx="16561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102749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A0B1116B-9661-4DAF-BE54-6516006C56CB}"/>
              </a:ext>
            </a:extLst>
          </p:cNvPr>
          <p:cNvSpPr txBox="1">
            <a:spLocks/>
          </p:cNvSpPr>
          <p:nvPr/>
        </p:nvSpPr>
        <p:spPr>
          <a:xfrm>
            <a:off x="611560" y="1435408"/>
            <a:ext cx="8229600" cy="494349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endParaRPr lang="en-US" altLang="ko-KR" sz="18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2500" b="1" dirty="0">
                <a:latin typeface="+mn-ea"/>
                <a:cs typeface="Arial" pitchFamily="34" charset="0"/>
              </a:rPr>
              <a:t>(3) Signature Search </a:t>
            </a:r>
            <a:r>
              <a:rPr lang="ko-KR" altLang="en-US" sz="2500" b="1" dirty="0">
                <a:latin typeface="+mn-ea"/>
                <a:cs typeface="Arial" pitchFamily="34" charset="0"/>
              </a:rPr>
              <a:t>개발</a:t>
            </a:r>
            <a:endParaRPr lang="en-US" altLang="ko-KR" sz="2500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endParaRPr lang="en-US" altLang="ko-KR" sz="5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1700" b="1" dirty="0">
                <a:latin typeface="+mn-ea"/>
                <a:cs typeface="Arial" pitchFamily="34" charset="0"/>
              </a:rPr>
              <a:t> </a:t>
            </a:r>
            <a:r>
              <a:rPr lang="en-US" altLang="ko-KR" sz="1700" dirty="0">
                <a:latin typeface="+mn-ea"/>
                <a:cs typeface="Arial" pitchFamily="34" charset="0"/>
              </a:rPr>
              <a:t>-</a:t>
            </a:r>
            <a:r>
              <a:rPr lang="ko-KR" altLang="en-US" sz="1700" dirty="0">
                <a:latin typeface="+mn-ea"/>
                <a:cs typeface="Arial" pitchFamily="34" charset="0"/>
              </a:rPr>
              <a:t>다를 경우 파일의 데이터를 계속 불러들여와 마지막 바이트를 가져 온 후</a:t>
            </a:r>
            <a:r>
              <a:rPr lang="en-US" altLang="ko-KR" sz="1700" dirty="0">
                <a:latin typeface="+mn-ea"/>
                <a:cs typeface="Arial" pitchFamily="34" charset="0"/>
              </a:rPr>
              <a:t>,</a:t>
            </a: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1700" dirty="0">
                <a:latin typeface="+mn-ea"/>
                <a:cs typeface="Arial" pitchFamily="34" charset="0"/>
              </a:rPr>
              <a:t>  </a:t>
            </a:r>
            <a:r>
              <a:rPr lang="ko-KR" altLang="en-US" sz="1700" dirty="0">
                <a:latin typeface="+mn-ea"/>
                <a:cs typeface="Arial" pitchFamily="34" charset="0"/>
              </a:rPr>
              <a:t>바로 직전 바이트와 합산 한 후</a:t>
            </a:r>
            <a:r>
              <a:rPr lang="en-US" altLang="ko-KR" sz="1700" dirty="0">
                <a:latin typeface="+mn-ea"/>
                <a:cs typeface="Arial" pitchFamily="34" charset="0"/>
              </a:rPr>
              <a:t>, sig[ ][ ]</a:t>
            </a:r>
            <a:r>
              <a:rPr lang="ko-KR" altLang="en-US" sz="1700" dirty="0">
                <a:latin typeface="+mn-ea"/>
                <a:cs typeface="Arial" pitchFamily="34" charset="0"/>
              </a:rPr>
              <a:t>와 비교한다</a:t>
            </a:r>
            <a:r>
              <a:rPr lang="en-US" altLang="ko-KR" sz="1700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endParaRPr lang="en-US" altLang="ko-KR" sz="1700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1700" dirty="0">
                <a:latin typeface="+mn-ea"/>
                <a:cs typeface="Arial" pitchFamily="34" charset="0"/>
              </a:rPr>
              <a:t>-footer Signature </a:t>
            </a:r>
            <a:r>
              <a:rPr lang="ko-KR" altLang="en-US" sz="1700" dirty="0">
                <a:latin typeface="+mn-ea"/>
                <a:cs typeface="Arial" pitchFamily="34" charset="0"/>
              </a:rPr>
              <a:t>까지 비교 후</a:t>
            </a:r>
            <a:r>
              <a:rPr lang="en-US" altLang="ko-KR" sz="1700" dirty="0">
                <a:latin typeface="+mn-ea"/>
                <a:cs typeface="Arial" pitchFamily="34" charset="0"/>
              </a:rPr>
              <a:t>, </a:t>
            </a:r>
            <a:r>
              <a:rPr lang="ko-KR" altLang="en-US" sz="1700" dirty="0">
                <a:latin typeface="+mn-ea"/>
                <a:cs typeface="Arial" pitchFamily="34" charset="0"/>
              </a:rPr>
              <a:t>없을 경우 </a:t>
            </a:r>
            <a:endParaRPr lang="en-US" altLang="ko-KR" sz="1700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1700" dirty="0">
                <a:latin typeface="+mn-ea"/>
                <a:cs typeface="Arial" pitchFamily="34" charset="0"/>
              </a:rPr>
              <a:t>  “</a:t>
            </a:r>
            <a:r>
              <a:rPr lang="ko-KR" altLang="en-US" sz="1700" dirty="0">
                <a:latin typeface="+mn-ea"/>
                <a:cs typeface="Arial" pitchFamily="34" charset="0"/>
              </a:rPr>
              <a:t>파일의 확장자를 알아내지 못했습니다</a:t>
            </a:r>
            <a:r>
              <a:rPr lang="en-US" altLang="ko-KR" sz="1700" dirty="0">
                <a:latin typeface="+mn-ea"/>
                <a:cs typeface="Arial" pitchFamily="34" charset="0"/>
              </a:rPr>
              <a:t>”</a:t>
            </a:r>
            <a:r>
              <a:rPr lang="ko-KR" altLang="en-US" sz="1700" dirty="0">
                <a:latin typeface="+mn-ea"/>
                <a:cs typeface="Arial" pitchFamily="34" charset="0"/>
              </a:rPr>
              <a:t>를 출력 후 종료한다</a:t>
            </a:r>
            <a:r>
              <a:rPr lang="en-US" altLang="ko-KR" sz="1700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endParaRPr lang="en-US" altLang="ko-KR" sz="1700" dirty="0">
              <a:latin typeface="+mn-ea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C1C428-6CC9-41E3-ACC2-8CFD31D065AD}"/>
              </a:ext>
            </a:extLst>
          </p:cNvPr>
          <p:cNvSpPr txBox="1"/>
          <p:nvPr/>
        </p:nvSpPr>
        <p:spPr>
          <a:xfrm>
            <a:off x="3743908" y="1010204"/>
            <a:ext cx="16561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2525269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06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103948" y="1009707"/>
            <a:ext cx="9361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결론</a:t>
            </a:r>
          </a:p>
        </p:txBody>
      </p: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BBF1C7CC-9F23-427D-AF48-DC8299789933}"/>
              </a:ext>
            </a:extLst>
          </p:cNvPr>
          <p:cNvSpPr txBox="1">
            <a:spLocks/>
          </p:cNvSpPr>
          <p:nvPr/>
        </p:nvSpPr>
        <p:spPr>
          <a:xfrm>
            <a:off x="251520" y="1600200"/>
            <a:ext cx="8892480" cy="468632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1950" indent="-361950"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ko-KR" altLang="en-US" sz="1800" b="1" dirty="0">
                <a:latin typeface="+mn-ea"/>
                <a:cs typeface="Arial" pitchFamily="34" charset="0"/>
              </a:rPr>
              <a:t>기대 효과</a:t>
            </a:r>
            <a:endParaRPr lang="en-US" altLang="ko-KR" sz="1800" b="1" dirty="0">
              <a:latin typeface="+mn-ea"/>
              <a:cs typeface="Arial" pitchFamily="34" charset="0"/>
            </a:endParaRPr>
          </a:p>
          <a:p>
            <a:pPr marL="808038" lvl="1" indent="-266700">
              <a:buClr>
                <a:schemeClr val="tx1"/>
              </a:buClr>
              <a:buSzPct val="85000"/>
              <a:buFont typeface="Wingdings" pitchFamily="2" charset="2"/>
              <a:buChar char="m"/>
              <a:tabLst>
                <a:tab pos="0" algn="l"/>
              </a:tabLst>
            </a:pPr>
            <a:r>
              <a:rPr lang="ko-KR" altLang="en-US" sz="1800" dirty="0">
                <a:latin typeface="+mn-ea"/>
                <a:cs typeface="Arial" pitchFamily="34" charset="0"/>
              </a:rPr>
              <a:t>파일의 원래 확장자를 알고자 할 때</a:t>
            </a:r>
            <a:r>
              <a:rPr lang="en-US" altLang="ko-KR" sz="1800" dirty="0">
                <a:latin typeface="+mn-ea"/>
                <a:cs typeface="Arial" pitchFamily="34" charset="0"/>
              </a:rPr>
              <a:t>, </a:t>
            </a:r>
            <a:r>
              <a:rPr lang="ko-KR" altLang="en-US" sz="1800" dirty="0">
                <a:latin typeface="+mn-ea"/>
                <a:cs typeface="Arial" pitchFamily="34" charset="0"/>
              </a:rPr>
              <a:t> 파일 </a:t>
            </a:r>
            <a:r>
              <a:rPr lang="ko-KR" altLang="en-US" sz="1800" dirty="0" err="1">
                <a:latin typeface="+mn-ea"/>
                <a:cs typeface="Arial" pitchFamily="34" charset="0"/>
              </a:rPr>
              <a:t>시그니처들을</a:t>
            </a:r>
            <a:r>
              <a:rPr lang="ko-KR" altLang="en-US" sz="1800" dirty="0">
                <a:latin typeface="+mn-ea"/>
                <a:cs typeface="Arial" pitchFamily="34" charset="0"/>
              </a:rPr>
              <a:t> 검색</a:t>
            </a:r>
            <a:r>
              <a:rPr lang="en-US" altLang="ko-KR" sz="1800" dirty="0">
                <a:latin typeface="+mn-ea"/>
                <a:cs typeface="Arial" pitchFamily="34" charset="0"/>
              </a:rPr>
              <a:t>, </a:t>
            </a:r>
            <a:r>
              <a:rPr lang="ko-KR" altLang="en-US" sz="1800" dirty="0">
                <a:latin typeface="+mn-ea"/>
                <a:cs typeface="Arial" pitchFamily="34" charset="0"/>
              </a:rPr>
              <a:t>비교하여 할 필요없이 바로 본래의 확장자를 알 수 있다</a:t>
            </a:r>
            <a:r>
              <a:rPr lang="en-US" altLang="ko-KR" sz="1800" dirty="0">
                <a:latin typeface="+mn-ea"/>
                <a:cs typeface="Arial" pitchFamily="34" charset="0"/>
              </a:rPr>
              <a:t>.</a:t>
            </a:r>
            <a:br>
              <a:rPr lang="en-US" altLang="ko-KR" sz="1800" dirty="0">
                <a:latin typeface="+mn-ea"/>
                <a:cs typeface="Arial" pitchFamily="34" charset="0"/>
              </a:rPr>
            </a:br>
            <a:endParaRPr lang="en-US" altLang="ko-KR" sz="1800" dirty="0">
              <a:latin typeface="+mn-ea"/>
              <a:cs typeface="Arial" pitchFamily="34" charset="0"/>
            </a:endParaRPr>
          </a:p>
          <a:p>
            <a:pPr marL="361950" indent="-361950"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ko-KR" altLang="en-US" sz="1800" b="1" dirty="0">
                <a:latin typeface="+mn-ea"/>
                <a:cs typeface="Arial" pitchFamily="34" charset="0"/>
              </a:rPr>
              <a:t>발전 가능성</a:t>
            </a:r>
            <a:endParaRPr lang="en-US" altLang="ko-KR" sz="1800" b="1" dirty="0">
              <a:latin typeface="+mn-ea"/>
              <a:cs typeface="Arial" pitchFamily="34" charset="0"/>
            </a:endParaRPr>
          </a:p>
          <a:p>
            <a:pPr marL="541338" lvl="1" indent="0">
              <a:buClr>
                <a:schemeClr val="tx1"/>
              </a:buClr>
              <a:buSzPct val="85000"/>
              <a:buNone/>
              <a:tabLst>
                <a:tab pos="0" algn="l"/>
              </a:tabLst>
            </a:pPr>
            <a:r>
              <a:rPr lang="en-US" altLang="ko-KR" sz="1800" dirty="0">
                <a:latin typeface="+mn-ea"/>
                <a:cs typeface="Arial" pitchFamily="34" charset="0"/>
              </a:rPr>
              <a:t>(1) HDD</a:t>
            </a:r>
            <a:r>
              <a:rPr lang="ko-KR" altLang="en-US" sz="1800" dirty="0">
                <a:latin typeface="+mn-ea"/>
                <a:cs typeface="Arial" pitchFamily="34" charset="0"/>
              </a:rPr>
              <a:t>에서 파일 </a:t>
            </a:r>
            <a:r>
              <a:rPr lang="ko-KR" altLang="en-US" sz="1800" dirty="0" err="1">
                <a:latin typeface="+mn-ea"/>
                <a:cs typeface="Arial" pitchFamily="34" charset="0"/>
              </a:rPr>
              <a:t>카빙을</a:t>
            </a:r>
            <a:r>
              <a:rPr lang="ko-KR" altLang="en-US" sz="1800" dirty="0">
                <a:latin typeface="+mn-ea"/>
                <a:cs typeface="Arial" pitchFamily="34" charset="0"/>
              </a:rPr>
              <a:t> 할 때 이용할 수 있는 프로그램이 될 수 있다</a:t>
            </a:r>
            <a:r>
              <a:rPr lang="en-US" altLang="ko-KR" sz="1800" dirty="0">
                <a:latin typeface="+mn-ea"/>
                <a:cs typeface="Arial" pitchFamily="34" charset="0"/>
              </a:rPr>
              <a:t>.</a:t>
            </a:r>
          </a:p>
          <a:p>
            <a:pPr marL="541338" lvl="1" indent="0">
              <a:buClr>
                <a:schemeClr val="tx1"/>
              </a:buClr>
              <a:buSzPct val="85000"/>
              <a:buNone/>
              <a:tabLst>
                <a:tab pos="0" algn="l"/>
              </a:tabLst>
            </a:pPr>
            <a:r>
              <a:rPr lang="ko-KR" altLang="en-US" sz="1800" dirty="0">
                <a:latin typeface="+mn-ea"/>
                <a:cs typeface="Arial" pitchFamily="34" charset="0"/>
              </a:rPr>
              <a:t> </a:t>
            </a:r>
            <a:r>
              <a:rPr lang="en-US" altLang="ko-KR" sz="1800" dirty="0">
                <a:latin typeface="+mn-ea"/>
                <a:cs typeface="Arial" pitchFamily="34" charset="0"/>
              </a:rPr>
              <a:t>-</a:t>
            </a:r>
            <a:r>
              <a:rPr lang="ko-KR" altLang="en-US" sz="1800" dirty="0">
                <a:latin typeface="+mn-ea"/>
                <a:cs typeface="Arial" pitchFamily="34" charset="0"/>
              </a:rPr>
              <a:t>파일 시스템의 </a:t>
            </a:r>
            <a:r>
              <a:rPr lang="en-US" altLang="ko-KR" sz="1800" dirty="0">
                <a:latin typeface="+mn-ea"/>
                <a:cs typeface="Arial" pitchFamily="34" charset="0"/>
              </a:rPr>
              <a:t>MFT</a:t>
            </a:r>
            <a:r>
              <a:rPr lang="ko-KR" altLang="en-US" sz="1800" dirty="0">
                <a:latin typeface="+mn-ea"/>
                <a:cs typeface="Arial" pitchFamily="34" charset="0"/>
              </a:rPr>
              <a:t>영역이 손상된 </a:t>
            </a:r>
            <a:r>
              <a:rPr lang="en-US" altLang="ko-KR" sz="1800" dirty="0">
                <a:latin typeface="+mn-ea"/>
                <a:cs typeface="Arial" pitchFamily="34" charset="0"/>
              </a:rPr>
              <a:t>HDD</a:t>
            </a:r>
            <a:r>
              <a:rPr lang="ko-KR" altLang="en-US" sz="1800" dirty="0">
                <a:latin typeface="+mn-ea"/>
                <a:cs typeface="Arial" pitchFamily="34" charset="0"/>
              </a:rPr>
              <a:t>에서 원하는 데이터를 복구 하고 </a:t>
            </a:r>
            <a:r>
              <a:rPr lang="ko-KR" altLang="en-US" sz="1800" dirty="0" err="1">
                <a:latin typeface="+mn-ea"/>
                <a:cs typeface="Arial" pitchFamily="34" charset="0"/>
              </a:rPr>
              <a:t>싶을때</a:t>
            </a:r>
            <a:r>
              <a:rPr lang="en-US" altLang="ko-KR" sz="1800" dirty="0">
                <a:latin typeface="+mn-ea"/>
                <a:cs typeface="Arial" pitchFamily="34" charset="0"/>
              </a:rPr>
              <a:t>,</a:t>
            </a:r>
            <a:r>
              <a:rPr lang="ko-KR" altLang="en-US" sz="1800" dirty="0">
                <a:latin typeface="+mn-ea"/>
                <a:cs typeface="Arial" pitchFamily="34" charset="0"/>
              </a:rPr>
              <a:t> 파일 </a:t>
            </a:r>
            <a:r>
              <a:rPr lang="ko-KR" altLang="en-US" sz="1800" dirty="0" err="1">
                <a:latin typeface="+mn-ea"/>
                <a:cs typeface="Arial" pitchFamily="34" charset="0"/>
              </a:rPr>
              <a:t>시그니처를</a:t>
            </a:r>
            <a:r>
              <a:rPr lang="ko-KR" altLang="en-US" sz="1800" dirty="0">
                <a:latin typeface="+mn-ea"/>
                <a:cs typeface="Arial" pitchFamily="34" charset="0"/>
              </a:rPr>
              <a:t> 통해</a:t>
            </a:r>
            <a:r>
              <a:rPr lang="en-US" altLang="ko-KR" sz="1800" dirty="0">
                <a:latin typeface="+mn-ea"/>
                <a:cs typeface="Arial" pitchFamily="34" charset="0"/>
              </a:rPr>
              <a:t> </a:t>
            </a:r>
            <a:r>
              <a:rPr lang="ko-KR" altLang="en-US" sz="1800" dirty="0">
                <a:latin typeface="+mn-ea"/>
                <a:cs typeface="Arial" pitchFamily="34" charset="0"/>
              </a:rPr>
              <a:t>데이터를 검색</a:t>
            </a:r>
            <a:r>
              <a:rPr lang="en-US" altLang="ko-KR" sz="1800" dirty="0">
                <a:latin typeface="+mn-ea"/>
                <a:cs typeface="Arial" pitchFamily="34" charset="0"/>
              </a:rPr>
              <a:t>, </a:t>
            </a:r>
            <a:r>
              <a:rPr lang="ko-KR" altLang="en-US" sz="1800" dirty="0" err="1">
                <a:latin typeface="+mn-ea"/>
                <a:cs typeface="Arial" pitchFamily="34" charset="0"/>
              </a:rPr>
              <a:t>카빙하는데</a:t>
            </a:r>
            <a:r>
              <a:rPr lang="ko-KR" altLang="en-US" sz="1800" dirty="0">
                <a:latin typeface="+mn-ea"/>
                <a:cs typeface="Arial" pitchFamily="34" charset="0"/>
              </a:rPr>
              <a:t> 도움이 되는 프로그램이 될 수 있다</a:t>
            </a:r>
            <a:r>
              <a:rPr lang="en-US" altLang="ko-KR" sz="1800" dirty="0">
                <a:latin typeface="+mn-ea"/>
                <a:cs typeface="Arial" pitchFamily="34" charset="0"/>
              </a:rPr>
              <a:t>.</a:t>
            </a:r>
            <a:r>
              <a:rPr lang="ko-KR" altLang="en-US" sz="1800" dirty="0">
                <a:latin typeface="+mn-ea"/>
                <a:cs typeface="Arial" pitchFamily="34" charset="0"/>
              </a:rPr>
              <a:t> </a:t>
            </a:r>
            <a:endParaRPr lang="en-US" altLang="ko-KR" sz="1800" dirty="0">
              <a:latin typeface="+mn-ea"/>
              <a:cs typeface="Arial" pitchFamily="34" charset="0"/>
            </a:endParaRPr>
          </a:p>
          <a:p>
            <a:pPr marL="808038" lvl="1" indent="-266700">
              <a:buClr>
                <a:schemeClr val="tx1"/>
              </a:buClr>
              <a:buSzPct val="85000"/>
              <a:buFont typeface="Wingdings" pitchFamily="2" charset="2"/>
              <a:buChar char="m"/>
              <a:tabLst>
                <a:tab pos="0" algn="l"/>
              </a:tabLst>
            </a:pPr>
            <a:endParaRPr lang="en-US" altLang="ko-KR" sz="1800" dirty="0">
              <a:latin typeface="+mn-ea"/>
              <a:cs typeface="Arial" pitchFamily="34" charset="0"/>
            </a:endParaRPr>
          </a:p>
          <a:p>
            <a:pPr marL="541338" lvl="1" indent="0">
              <a:buClr>
                <a:schemeClr val="tx1"/>
              </a:buClr>
              <a:buSzPct val="85000"/>
              <a:buNone/>
              <a:tabLst>
                <a:tab pos="0" algn="l"/>
              </a:tabLst>
            </a:pPr>
            <a:r>
              <a:rPr lang="en-US" altLang="ko-KR" sz="1800" dirty="0">
                <a:latin typeface="+mn-ea"/>
                <a:cs typeface="Arial" pitchFamily="34" charset="0"/>
              </a:rPr>
              <a:t>(2) </a:t>
            </a:r>
            <a:r>
              <a:rPr lang="ko-KR" altLang="en-US" sz="1800" dirty="0">
                <a:latin typeface="+mn-ea"/>
                <a:cs typeface="Arial" pitchFamily="34" charset="0"/>
              </a:rPr>
              <a:t>다운로드 되는 파일이 악성 파일인지 검색하는 프로그램이 될 수 있다</a:t>
            </a:r>
            <a:r>
              <a:rPr lang="en-US" altLang="ko-KR" sz="1800" dirty="0">
                <a:latin typeface="+mn-ea"/>
                <a:cs typeface="Arial" pitchFamily="34" charset="0"/>
              </a:rPr>
              <a:t>.</a:t>
            </a:r>
          </a:p>
          <a:p>
            <a:pPr marL="541338" lvl="1" indent="0">
              <a:buClr>
                <a:schemeClr val="tx1"/>
              </a:buClr>
              <a:buSzPct val="85000"/>
              <a:buNone/>
              <a:tabLst>
                <a:tab pos="0" algn="l"/>
              </a:tabLst>
            </a:pPr>
            <a:r>
              <a:rPr lang="en-US" altLang="ko-KR" sz="1800" dirty="0">
                <a:latin typeface="+mn-ea"/>
                <a:cs typeface="Arial" pitchFamily="34" charset="0"/>
              </a:rPr>
              <a:t> -</a:t>
            </a:r>
            <a:r>
              <a:rPr lang="ko-KR" altLang="en-US" sz="1800" dirty="0">
                <a:latin typeface="+mn-ea"/>
                <a:cs typeface="Arial" pitchFamily="34" charset="0"/>
              </a:rPr>
              <a:t>보안 툴로써 다운로드 되는 파일의 확장자와 실제 확장자를 비교한 뒤</a:t>
            </a:r>
            <a:r>
              <a:rPr lang="en-US" altLang="ko-KR" sz="1800" dirty="0">
                <a:latin typeface="+mn-ea"/>
                <a:cs typeface="Arial" pitchFamily="34" charset="0"/>
              </a:rPr>
              <a:t>,</a:t>
            </a:r>
          </a:p>
          <a:p>
            <a:pPr marL="541338" lvl="1" indent="0">
              <a:buClr>
                <a:schemeClr val="tx1"/>
              </a:buClr>
              <a:buSzPct val="85000"/>
              <a:buNone/>
              <a:tabLst>
                <a:tab pos="0" algn="l"/>
              </a:tabLst>
            </a:pPr>
            <a:r>
              <a:rPr lang="en-US" altLang="ko-KR" sz="1800" dirty="0">
                <a:latin typeface="+mn-ea"/>
                <a:cs typeface="Arial" pitchFamily="34" charset="0"/>
              </a:rPr>
              <a:t>  </a:t>
            </a:r>
            <a:r>
              <a:rPr lang="ko-KR" altLang="en-US" sz="1800" dirty="0">
                <a:latin typeface="+mn-ea"/>
                <a:cs typeface="Arial" pitchFamily="34" charset="0"/>
              </a:rPr>
              <a:t>그 둘이 다를 경우 악성 파일로 판단하는 툴을 만들 수 있다</a:t>
            </a:r>
            <a:r>
              <a:rPr lang="en-US" altLang="ko-KR" sz="1800" dirty="0">
                <a:latin typeface="+mn-ea"/>
                <a:cs typeface="Arial" pitchFamily="34" charset="0"/>
              </a:rPr>
              <a:t>.</a:t>
            </a:r>
          </a:p>
          <a:p>
            <a:pPr marL="541338" lvl="1" indent="0">
              <a:buClr>
                <a:schemeClr val="tx1"/>
              </a:buClr>
              <a:buSzPct val="85000"/>
              <a:buNone/>
              <a:tabLst>
                <a:tab pos="0" algn="l"/>
              </a:tabLst>
            </a:pPr>
            <a:r>
              <a:rPr lang="en-US" altLang="ko-KR" sz="1800" dirty="0">
                <a:latin typeface="+mn-ea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0567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0477552A-9612-4636-9A63-0ACA9A815119}"/>
              </a:ext>
            </a:extLst>
          </p:cNvPr>
          <p:cNvSpPr/>
          <p:nvPr/>
        </p:nvSpPr>
        <p:spPr>
          <a:xfrm>
            <a:off x="611560" y="362853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F8D03C-393A-44CF-8D94-26DFB149A03B}"/>
              </a:ext>
            </a:extLst>
          </p:cNvPr>
          <p:cNvSpPr txBox="1"/>
          <p:nvPr/>
        </p:nvSpPr>
        <p:spPr>
          <a:xfrm>
            <a:off x="539552" y="515434"/>
            <a:ext cx="10801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7</a:t>
            </a:r>
            <a:endParaRPr lang="ko-KR" altLang="en-US" sz="35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9CF6B7-AB80-403D-988E-3B671E494542}"/>
              </a:ext>
            </a:extLst>
          </p:cNvPr>
          <p:cNvSpPr txBox="1"/>
          <p:nvPr/>
        </p:nvSpPr>
        <p:spPr>
          <a:xfrm>
            <a:off x="2915816" y="570746"/>
            <a:ext cx="14809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시현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6BCDBA3-EE84-4C29-AE28-33C0A1AC5B64}"/>
              </a:ext>
            </a:extLst>
          </p:cNvPr>
          <p:cNvSpPr/>
          <p:nvPr/>
        </p:nvSpPr>
        <p:spPr>
          <a:xfrm>
            <a:off x="1619672" y="505139"/>
            <a:ext cx="2468691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5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Main</a:t>
            </a:r>
            <a:endParaRPr lang="ko-KR" altLang="en-US" sz="3500" spc="-1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88750CA-9156-4694-B586-9F74E39D2C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481" y="1280360"/>
            <a:ext cx="12548824" cy="6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402191672" descr="EMB00001a3c40fc">
            <a:extLst>
              <a:ext uri="{FF2B5EF4-FFF2-40B4-BE49-F238E27FC236}">
                <a16:creationId xmlns:a16="http://schemas.microsoft.com/office/drawing/2014/main" id="{F647523E-C0CC-48C2-A908-C1FE632541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42" b="41453"/>
          <a:stretch/>
        </p:blipFill>
        <p:spPr bwMode="auto">
          <a:xfrm>
            <a:off x="791580" y="2112040"/>
            <a:ext cx="7560840" cy="29658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294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611560" y="362853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539552" y="515434"/>
            <a:ext cx="10801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7</a:t>
            </a:r>
            <a:endParaRPr lang="ko-KR" altLang="en-US" sz="35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95936" y="582083"/>
            <a:ext cx="14809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4ADBD47-1B2D-4D5D-90C9-290C100448F8}"/>
              </a:ext>
            </a:extLst>
          </p:cNvPr>
          <p:cNvSpPr/>
          <p:nvPr/>
        </p:nvSpPr>
        <p:spPr>
          <a:xfrm>
            <a:off x="1619672" y="505139"/>
            <a:ext cx="2468691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5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Hex Viewer</a:t>
            </a:r>
            <a:endParaRPr lang="ko-KR" altLang="en-US" sz="3500" spc="-1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87CCF57-9372-4011-9754-155B13325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442" y="97556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402197792" descr="EMB00001a3c40fe">
            <a:extLst>
              <a:ext uri="{FF2B5EF4-FFF2-40B4-BE49-F238E27FC236}">
                <a16:creationId xmlns:a16="http://schemas.microsoft.com/office/drawing/2014/main" id="{4D04FB0E-B9E0-4914-83D0-9AA63F4CE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617" y="1432769"/>
            <a:ext cx="5835433" cy="5308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452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C10845D1-F56C-4EB5-B9F3-E813F75C9CBD}"/>
              </a:ext>
            </a:extLst>
          </p:cNvPr>
          <p:cNvSpPr/>
          <p:nvPr/>
        </p:nvSpPr>
        <p:spPr>
          <a:xfrm>
            <a:off x="611560" y="362853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AFB992-1396-40FB-A230-6A1CE7FF3AD9}"/>
              </a:ext>
            </a:extLst>
          </p:cNvPr>
          <p:cNvSpPr txBox="1"/>
          <p:nvPr/>
        </p:nvSpPr>
        <p:spPr>
          <a:xfrm>
            <a:off x="539552" y="515434"/>
            <a:ext cx="10801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7</a:t>
            </a:r>
            <a:endParaRPr lang="ko-KR" altLang="en-US" sz="35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4A97F9-E68B-40E8-9FC9-B2EB95DBD99F}"/>
              </a:ext>
            </a:extLst>
          </p:cNvPr>
          <p:cNvSpPr txBox="1"/>
          <p:nvPr/>
        </p:nvSpPr>
        <p:spPr>
          <a:xfrm>
            <a:off x="4315141" y="548680"/>
            <a:ext cx="14809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시현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45A1FEF-C494-4CC5-A052-89C4CC869114}"/>
              </a:ext>
            </a:extLst>
          </p:cNvPr>
          <p:cNvSpPr/>
          <p:nvPr/>
        </p:nvSpPr>
        <p:spPr>
          <a:xfrm>
            <a:off x="1619672" y="505139"/>
            <a:ext cx="2736304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500" spc="-150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FileCompare</a:t>
            </a:r>
            <a:endParaRPr lang="ko-KR" altLang="en-US" sz="3500" spc="-1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41C273BD-21B0-4EFA-A347-CC2F48630E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536" y="1096851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402188864" descr="EMB00001a3c40f9">
            <a:extLst>
              <a:ext uri="{FF2B5EF4-FFF2-40B4-BE49-F238E27FC236}">
                <a16:creationId xmlns:a16="http://schemas.microsoft.com/office/drawing/2014/main" id="{AC19799C-8041-48B3-86A3-54E770FD68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69"/>
          <a:stretch/>
        </p:blipFill>
        <p:spPr bwMode="auto">
          <a:xfrm>
            <a:off x="751872" y="1554051"/>
            <a:ext cx="7640255" cy="480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352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A416740-7149-4BDE-8CC4-B3B48CDE51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700808"/>
            <a:ext cx="8203279" cy="3819646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E0ECD406-8367-4190-BC2B-601BB13ED76C}"/>
              </a:ext>
            </a:extLst>
          </p:cNvPr>
          <p:cNvSpPr/>
          <p:nvPr/>
        </p:nvSpPr>
        <p:spPr>
          <a:xfrm>
            <a:off x="611560" y="362853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2A65DB-DF70-4872-973C-4D0413C7C992}"/>
              </a:ext>
            </a:extLst>
          </p:cNvPr>
          <p:cNvSpPr txBox="1"/>
          <p:nvPr/>
        </p:nvSpPr>
        <p:spPr>
          <a:xfrm>
            <a:off x="539552" y="515434"/>
            <a:ext cx="10801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7</a:t>
            </a:r>
            <a:endParaRPr lang="ko-KR" altLang="en-US" sz="35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31BA8B-D00F-47B8-B9D9-C600FFCE171D}"/>
              </a:ext>
            </a:extLst>
          </p:cNvPr>
          <p:cNvSpPr txBox="1"/>
          <p:nvPr/>
        </p:nvSpPr>
        <p:spPr>
          <a:xfrm>
            <a:off x="5390162" y="582083"/>
            <a:ext cx="14809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시현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98C17CD-9C51-4857-8638-5826096FBE96}"/>
              </a:ext>
            </a:extLst>
          </p:cNvPr>
          <p:cNvSpPr/>
          <p:nvPr/>
        </p:nvSpPr>
        <p:spPr>
          <a:xfrm>
            <a:off x="1619672" y="505139"/>
            <a:ext cx="5400600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5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Signature Searcher</a:t>
            </a:r>
            <a:endParaRPr lang="ko-KR" altLang="en-US" sz="3500" spc="-1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67CAC1C-1349-40EB-8424-DC14DA1F68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164" y="108073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222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타원 11">
            <a:extLst>
              <a:ext uri="{FF2B5EF4-FFF2-40B4-BE49-F238E27FC236}">
                <a16:creationId xmlns:a16="http://schemas.microsoft.com/office/drawing/2014/main" id="{E0ECD406-8367-4190-BC2B-601BB13ED76C}"/>
              </a:ext>
            </a:extLst>
          </p:cNvPr>
          <p:cNvSpPr/>
          <p:nvPr/>
        </p:nvSpPr>
        <p:spPr>
          <a:xfrm>
            <a:off x="611560" y="362853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2A65DB-DF70-4872-973C-4D0413C7C992}"/>
              </a:ext>
            </a:extLst>
          </p:cNvPr>
          <p:cNvSpPr txBox="1"/>
          <p:nvPr/>
        </p:nvSpPr>
        <p:spPr>
          <a:xfrm>
            <a:off x="539552" y="515434"/>
            <a:ext cx="10801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7</a:t>
            </a:r>
            <a:endParaRPr lang="ko-KR" altLang="en-US" sz="35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31BA8B-D00F-47B8-B9D9-C600FFCE171D}"/>
              </a:ext>
            </a:extLst>
          </p:cNvPr>
          <p:cNvSpPr txBox="1"/>
          <p:nvPr/>
        </p:nvSpPr>
        <p:spPr>
          <a:xfrm>
            <a:off x="5390162" y="582083"/>
            <a:ext cx="14809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시현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98C17CD-9C51-4857-8638-5826096FBE96}"/>
              </a:ext>
            </a:extLst>
          </p:cNvPr>
          <p:cNvSpPr/>
          <p:nvPr/>
        </p:nvSpPr>
        <p:spPr>
          <a:xfrm>
            <a:off x="1619672" y="505139"/>
            <a:ext cx="5400600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5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Signature Searcher</a:t>
            </a:r>
            <a:endParaRPr lang="ko-KR" altLang="en-US" sz="3500" spc="-1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67CAC1C-1349-40EB-8424-DC14DA1F68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164" y="108073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02191240" descr="EMB00001a3c40f6">
            <a:extLst>
              <a:ext uri="{FF2B5EF4-FFF2-40B4-BE49-F238E27FC236}">
                <a16:creationId xmlns:a16="http://schemas.microsoft.com/office/drawing/2014/main" id="{C87C5460-680F-4009-BD16-700907B7F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628800"/>
            <a:ext cx="7776864" cy="4505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0462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말풍선: 타원형 1">
            <a:extLst>
              <a:ext uri="{FF2B5EF4-FFF2-40B4-BE49-F238E27FC236}">
                <a16:creationId xmlns:a16="http://schemas.microsoft.com/office/drawing/2014/main" id="{B35A806E-0A70-4D36-8655-16C8FD33F5AD}"/>
              </a:ext>
            </a:extLst>
          </p:cNvPr>
          <p:cNvSpPr/>
          <p:nvPr/>
        </p:nvSpPr>
        <p:spPr>
          <a:xfrm>
            <a:off x="2123728" y="1412776"/>
            <a:ext cx="5472608" cy="3312368"/>
          </a:xfrm>
          <a:prstGeom prst="wedgeEllipseCallou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altLang="ko-KR" dirty="0">
              <a:ea typeface="ＭＳ Ｐゴシック" panose="020B0600070205080204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1C9B6D-2FE9-4EAB-B833-361C8FC5293B}"/>
              </a:ext>
            </a:extLst>
          </p:cNvPr>
          <p:cNvSpPr txBox="1"/>
          <p:nvPr/>
        </p:nvSpPr>
        <p:spPr>
          <a:xfrm>
            <a:off x="3923928" y="2413337"/>
            <a:ext cx="25202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</a:t>
            </a:r>
            <a:endParaRPr lang="ko-KR" altLang="en-US" sz="6000" spc="-1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8016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FD93CAB8-1E4A-4BA9-A17C-C8C38FD06700}"/>
              </a:ext>
            </a:extLst>
          </p:cNvPr>
          <p:cNvSpPr/>
          <p:nvPr/>
        </p:nvSpPr>
        <p:spPr>
          <a:xfrm>
            <a:off x="2051720" y="2132856"/>
            <a:ext cx="5200635" cy="216024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1C9B6D-2FE9-4EAB-B833-361C8FC5293B}"/>
              </a:ext>
            </a:extLst>
          </p:cNvPr>
          <p:cNvSpPr txBox="1"/>
          <p:nvPr/>
        </p:nvSpPr>
        <p:spPr>
          <a:xfrm>
            <a:off x="2483768" y="2636912"/>
            <a:ext cx="51125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THANK YOU</a:t>
            </a:r>
            <a:endParaRPr lang="ko-KR" altLang="en-US" sz="6000" spc="-1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2083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536" y="214183"/>
            <a:ext cx="41764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sz="3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0" name="타원 39"/>
          <p:cNvSpPr/>
          <p:nvPr/>
        </p:nvSpPr>
        <p:spPr>
          <a:xfrm>
            <a:off x="7452320" y="5229200"/>
            <a:ext cx="1296144" cy="12961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0" y="5877272"/>
            <a:ext cx="9144000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/>
        </p:nvSpPr>
        <p:spPr>
          <a:xfrm>
            <a:off x="539552" y="5229200"/>
            <a:ext cx="1296144" cy="12961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60971-5A76-4DD8-A36C-0B108E43140D}"/>
              </a:ext>
            </a:extLst>
          </p:cNvPr>
          <p:cNvSpPr txBox="1"/>
          <p:nvPr/>
        </p:nvSpPr>
        <p:spPr>
          <a:xfrm>
            <a:off x="395536" y="980728"/>
            <a:ext cx="8352928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200" b="1" dirty="0">
                <a:latin typeface="나눔스퀘어" panose="020B0600000101010101" charset="-127"/>
                <a:ea typeface="나눔스퀘어" panose="020B0600000101010101" charset="-127"/>
              </a:rPr>
              <a:t>팀원 및 역할 소개 </a:t>
            </a: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200" b="1" dirty="0">
                <a:latin typeface="나눔스퀘어" panose="020B0600000101010101" charset="-127"/>
                <a:ea typeface="나눔스퀘어" panose="020B0600000101010101" charset="-127"/>
              </a:rPr>
              <a:t>개발 목적</a:t>
            </a: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200" b="1" dirty="0">
                <a:latin typeface="나눔스퀘어" panose="020B0600000101010101" charset="-127"/>
                <a:ea typeface="나눔스퀘어" panose="020B0600000101010101" charset="-127"/>
              </a:rPr>
              <a:t>관련 자료</a:t>
            </a: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200" b="1" dirty="0">
                <a:latin typeface="나눔스퀘어" panose="020B0600000101010101" charset="-127"/>
                <a:ea typeface="나눔스퀘어" panose="020B0600000101010101" charset="-127"/>
              </a:rPr>
              <a:t>기능 소개</a:t>
            </a: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200" b="1" dirty="0">
                <a:latin typeface="나눔스퀘어" panose="020B0600000101010101" charset="-127"/>
                <a:ea typeface="나눔스퀘어" panose="020B0600000101010101" charset="-127"/>
              </a:rPr>
              <a:t>개발 과정 </a:t>
            </a: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200" b="1" dirty="0">
                <a:latin typeface="나눔스퀘어" panose="020B0600000101010101" charset="-127"/>
                <a:ea typeface="나눔스퀘어" panose="020B0600000101010101" charset="-127"/>
              </a:rPr>
              <a:t>요약</a:t>
            </a: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200" b="1" dirty="0">
                <a:latin typeface="나눔스퀘어" panose="020B0600000101010101" charset="-127"/>
                <a:ea typeface="나눔스퀘어" panose="020B0600000101010101" charset="-127"/>
              </a:rPr>
              <a:t>시현</a:t>
            </a:r>
            <a:endParaRPr lang="en-US" altLang="ko-KR" sz="22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000" b="1" dirty="0">
              <a:latin typeface="나눔스퀘어" panose="020B0600000101010101" charset="-127"/>
              <a:ea typeface="나눔스퀘어" panose="020B0600000101010101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000" b="1" dirty="0">
              <a:latin typeface="나눔스퀘어" panose="020B0600000101010101" charset="-127"/>
              <a:ea typeface="나눔스퀘어" panose="020B0600000101010101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13838" y="1448001"/>
            <a:ext cx="29163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팀원 및 역할 소개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E9F285-A1E0-4342-916E-3616016D9DB8}"/>
              </a:ext>
            </a:extLst>
          </p:cNvPr>
          <p:cNvSpPr/>
          <p:nvPr/>
        </p:nvSpPr>
        <p:spPr>
          <a:xfrm>
            <a:off x="611558" y="2276872"/>
            <a:ext cx="3672408" cy="3741992"/>
          </a:xfrm>
          <a:prstGeom prst="rect">
            <a:avLst/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 typeface="Wingdings" pitchFamily="2" charset="2"/>
              <a:buChar char="q"/>
            </a:pPr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팀장</a:t>
            </a:r>
            <a:r>
              <a:rPr lang="en-US" altLang="ko-KR" sz="25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:  </a:t>
            </a:r>
            <a:r>
              <a:rPr lang="ko-KR" altLang="en-US" sz="25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이석현</a:t>
            </a:r>
            <a:endParaRPr lang="en-US" altLang="ko-KR" sz="2500" b="1" dirty="0">
              <a:solidFill>
                <a:schemeClr val="tx1"/>
              </a:solidFill>
              <a:latin typeface="+mj-ea"/>
              <a:ea typeface="+mj-ea"/>
              <a:cs typeface="Arial" pitchFamily="34" charset="0"/>
            </a:endParaRPr>
          </a:p>
          <a:p>
            <a:pPr algn="ctr"/>
            <a:endParaRPr lang="en-US" altLang="ko-KR" sz="2000" b="1" dirty="0">
              <a:solidFill>
                <a:schemeClr val="tx1"/>
              </a:solidFill>
              <a:latin typeface="+mj-ea"/>
              <a:ea typeface="+mj-ea"/>
              <a:cs typeface="Arial" pitchFamily="34" charset="0"/>
            </a:endParaRPr>
          </a:p>
          <a:p>
            <a:pPr algn="ctr">
              <a:buFont typeface="Wingdings" pitchFamily="2" charset="2"/>
              <a:buChar char="q"/>
            </a:pPr>
            <a:endParaRPr lang="en-US" altLang="ko-KR" sz="2000" b="1" dirty="0">
              <a:solidFill>
                <a:schemeClr val="tx1"/>
              </a:solidFill>
              <a:latin typeface="+mj-ea"/>
              <a:ea typeface="+mj-ea"/>
              <a:cs typeface="Arial" pitchFamily="34" charset="0"/>
            </a:endParaRPr>
          </a:p>
          <a:p>
            <a:pPr algn="ctr">
              <a:buFont typeface="Wingdings" pitchFamily="2" charset="2"/>
              <a:buChar char="q"/>
            </a:pPr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역할</a:t>
            </a:r>
            <a:r>
              <a:rPr lang="en-US" altLang="ko-KR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: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 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 </a:t>
            </a:r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총괄</a:t>
            </a:r>
            <a:r>
              <a:rPr lang="en-US" altLang="ko-KR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, 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 </a:t>
            </a:r>
            <a:r>
              <a:rPr lang="ko-KR" altLang="en-US" sz="2000" b="1" dirty="0" err="1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시그니처</a:t>
            </a:r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 탐색 개발</a:t>
            </a:r>
            <a:endParaRPr lang="en-US" altLang="ko-KR" sz="2000" b="1" dirty="0">
              <a:solidFill>
                <a:schemeClr val="tx1"/>
              </a:solidFill>
              <a:latin typeface="+mj-ea"/>
              <a:ea typeface="+mj-ea"/>
              <a:cs typeface="Arial" pitchFamily="34" charset="0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+mj-ea"/>
                <a:ea typeface="+mj-ea"/>
                <a:cs typeface="Arial" pitchFamily="34" charset="0"/>
              </a:rPr>
              <a:t>보고서 작성</a:t>
            </a:r>
            <a:endParaRPr lang="en-US" altLang="ko-KR" sz="2000" b="1" dirty="0">
              <a:solidFill>
                <a:schemeClr val="tx1"/>
              </a:solidFill>
              <a:latin typeface="+mj-ea"/>
              <a:ea typeface="+mj-ea"/>
              <a:cs typeface="Arial" pitchFamily="34" charset="0"/>
            </a:endParaRPr>
          </a:p>
          <a:p>
            <a:pPr marL="400050" lvl="1" indent="0"/>
            <a:r>
              <a:rPr lang="en-US" altLang="ko-KR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26F776F-6AB7-4531-88B8-01AA46CBE930}"/>
              </a:ext>
            </a:extLst>
          </p:cNvPr>
          <p:cNvSpPr/>
          <p:nvPr/>
        </p:nvSpPr>
        <p:spPr>
          <a:xfrm>
            <a:off x="4978555" y="2274493"/>
            <a:ext cx="3672408" cy="3741992"/>
          </a:xfrm>
          <a:prstGeom prst="rect">
            <a:avLst/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 typeface="Wingdings" pitchFamily="2" charset="2"/>
              <a:buChar char="q"/>
            </a:pPr>
            <a:r>
              <a:rPr lang="ko-KR" altLang="en-US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팀원</a:t>
            </a:r>
            <a:r>
              <a:rPr lang="en-US" altLang="ko-KR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 </a:t>
            </a:r>
            <a:r>
              <a:rPr lang="ko-KR" altLang="en-US" sz="25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이태양</a:t>
            </a:r>
            <a:endParaRPr lang="en-US" altLang="ko-KR" sz="25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>
              <a:buFont typeface="Wingdings" pitchFamily="2" charset="2"/>
              <a:buChar char="q"/>
            </a:pPr>
            <a:endParaRPr lang="en-US" altLang="ko-KR" sz="2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en-US" altLang="ko-KR" sz="2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>
              <a:buFont typeface="Wingdings" pitchFamily="2" charset="2"/>
              <a:buChar char="q"/>
            </a:pPr>
            <a:r>
              <a:rPr lang="en-US" altLang="ko-KR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ko-KR" altLang="en-US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역할</a:t>
            </a:r>
            <a:r>
              <a:rPr lang="en-US" altLang="ko-KR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</a:t>
            </a:r>
          </a:p>
          <a:p>
            <a:pPr algn="ctr">
              <a:buFont typeface="Wingdings" pitchFamily="2" charset="2"/>
              <a:buChar char="q"/>
            </a:pPr>
            <a:endParaRPr lang="en-US" altLang="ko-KR" sz="2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altLang="ko-KR" sz="2000" b="1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Hex_Viewer</a:t>
            </a:r>
            <a:r>
              <a:rPr lang="en-US" altLang="ko-KR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ko-KR" altLang="en-US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개발</a:t>
            </a:r>
            <a:r>
              <a:rPr lang="en-US" altLang="ko-KR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ko-KR" altLang="en-US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파일 비교 개발</a:t>
            </a:r>
            <a:endParaRPr lang="en-US" altLang="ko-KR" sz="2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PPT </a:t>
            </a:r>
            <a:r>
              <a:rPr lang="ko-KR" altLang="en-US" sz="20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작성</a:t>
            </a:r>
            <a:endParaRPr lang="en-US" altLang="ko-KR" sz="2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q"/>
            </a:pPr>
            <a:endParaRPr lang="en-US" altLang="ko-KR" sz="2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77607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63888" y="1010204"/>
            <a:ext cx="26642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목적</a:t>
            </a: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342BF006-2CBC-441F-A281-9FB08651B493}"/>
              </a:ext>
            </a:extLst>
          </p:cNvPr>
          <p:cNvSpPr txBox="1">
            <a:spLocks/>
          </p:cNvSpPr>
          <p:nvPr/>
        </p:nvSpPr>
        <p:spPr>
          <a:xfrm>
            <a:off x="264018" y="1700808"/>
            <a:ext cx="8543956" cy="49720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ko-KR" altLang="en-US" b="1" dirty="0">
                <a:cs typeface="Arial" pitchFamily="34" charset="0"/>
              </a:rPr>
              <a:t>프로젝트 목적</a:t>
            </a:r>
          </a:p>
          <a:p>
            <a:pPr marL="628650" lvl="1" indent="-266700">
              <a:lnSpc>
                <a:spcPct val="120000"/>
              </a:lnSpc>
              <a:buClr>
                <a:schemeClr val="tx1"/>
              </a:buClr>
              <a:buSzPct val="85000"/>
              <a:buFont typeface="Wingdings" pitchFamily="2" charset="2"/>
              <a:buChar char="m"/>
              <a:tabLst>
                <a:tab pos="0" algn="l"/>
              </a:tabLst>
            </a:pPr>
            <a:r>
              <a:rPr lang="ko-KR" altLang="en-US" sz="2500" dirty="0">
                <a:cs typeface="Arial" pitchFamily="34" charset="0"/>
              </a:rPr>
              <a:t>확장자가 변조된 파일의 </a:t>
            </a:r>
            <a:r>
              <a:rPr lang="en-US" altLang="ko-KR" sz="2500" dirty="0">
                <a:cs typeface="Arial" pitchFamily="34" charset="0"/>
              </a:rPr>
              <a:t>“</a:t>
            </a:r>
            <a:r>
              <a:rPr lang="ko-KR" altLang="en-US" sz="2500" dirty="0">
                <a:cs typeface="Arial" pitchFamily="34" charset="0"/>
              </a:rPr>
              <a:t>본래 확장자</a:t>
            </a:r>
            <a:r>
              <a:rPr lang="en-US" altLang="ko-KR" sz="2500" dirty="0">
                <a:cs typeface="Arial" pitchFamily="34" charset="0"/>
              </a:rPr>
              <a:t>”</a:t>
            </a:r>
            <a:r>
              <a:rPr lang="ko-KR" altLang="en-US" sz="2500" dirty="0">
                <a:cs typeface="Arial" pitchFamily="34" charset="0"/>
              </a:rPr>
              <a:t>를</a:t>
            </a:r>
            <a:endParaRPr lang="en-US" altLang="ko-KR" sz="2500" dirty="0">
              <a:cs typeface="Arial" pitchFamily="34" charset="0"/>
            </a:endParaRPr>
          </a:p>
          <a:p>
            <a:pPr marL="361950" lvl="1" indent="0">
              <a:lnSpc>
                <a:spcPct val="120000"/>
              </a:lnSpc>
              <a:buClr>
                <a:schemeClr val="tx1"/>
              </a:buClr>
              <a:buSzPct val="85000"/>
              <a:buNone/>
              <a:tabLst>
                <a:tab pos="0" algn="l"/>
              </a:tabLst>
            </a:pPr>
            <a:r>
              <a:rPr lang="en-US" altLang="ko-KR" sz="2500" dirty="0">
                <a:cs typeface="Arial" pitchFamily="34" charset="0"/>
              </a:rPr>
              <a:t>   </a:t>
            </a:r>
            <a:r>
              <a:rPr lang="ko-KR" altLang="en-US" sz="2500" dirty="0">
                <a:cs typeface="Arial" pitchFamily="34" charset="0"/>
              </a:rPr>
              <a:t>빠르고 간편하게 파악한다</a:t>
            </a:r>
            <a:r>
              <a:rPr lang="en-US" altLang="ko-KR" sz="2500" dirty="0">
                <a:cs typeface="Arial" pitchFamily="34" charset="0"/>
              </a:rPr>
              <a:t>.</a:t>
            </a:r>
          </a:p>
          <a:p>
            <a:pPr>
              <a:lnSpc>
                <a:spcPct val="120000"/>
              </a:lnSpc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ko-KR" altLang="en-US" b="1" dirty="0">
                <a:cs typeface="Arial" pitchFamily="34" charset="0"/>
              </a:rPr>
              <a:t>기대 효과</a:t>
            </a:r>
            <a:endParaRPr lang="en-US" altLang="ko-KR" b="1" dirty="0">
              <a:cs typeface="Arial" pitchFamily="34" charset="0"/>
            </a:endParaRPr>
          </a:p>
          <a:p>
            <a:pPr marL="628650" lvl="1" indent="-266700">
              <a:lnSpc>
                <a:spcPct val="120000"/>
              </a:lnSpc>
              <a:buClr>
                <a:schemeClr val="tx1"/>
              </a:buClr>
              <a:buSzPct val="85000"/>
              <a:buFont typeface="Wingdings" pitchFamily="2" charset="2"/>
              <a:buChar char="m"/>
              <a:tabLst>
                <a:tab pos="0" algn="l"/>
              </a:tabLst>
            </a:pPr>
            <a:r>
              <a:rPr lang="ko-KR" altLang="en-US" sz="2500" dirty="0">
                <a:cs typeface="Arial" pitchFamily="34" charset="0"/>
              </a:rPr>
              <a:t>파일 </a:t>
            </a:r>
            <a:r>
              <a:rPr lang="ko-KR" altLang="en-US" sz="2500" dirty="0" err="1">
                <a:cs typeface="Arial" pitchFamily="34" charset="0"/>
              </a:rPr>
              <a:t>시그니처를</a:t>
            </a:r>
            <a:r>
              <a:rPr lang="ko-KR" altLang="en-US" sz="2500" dirty="0">
                <a:cs typeface="Arial" pitchFamily="34" charset="0"/>
              </a:rPr>
              <a:t> 모르는 사람이라도</a:t>
            </a:r>
            <a:endParaRPr lang="en-US" altLang="ko-KR" sz="2500" dirty="0">
              <a:cs typeface="Arial" pitchFamily="34" charset="0"/>
            </a:endParaRPr>
          </a:p>
          <a:p>
            <a:pPr marL="361950" lvl="1" indent="0">
              <a:lnSpc>
                <a:spcPct val="120000"/>
              </a:lnSpc>
              <a:buClr>
                <a:schemeClr val="tx1"/>
              </a:buClr>
              <a:buSzPct val="85000"/>
              <a:buNone/>
              <a:tabLst>
                <a:tab pos="0" algn="l"/>
              </a:tabLst>
            </a:pPr>
            <a:r>
              <a:rPr lang="en-US" altLang="ko-KR" sz="2500" dirty="0">
                <a:latin typeface="Arial" pitchFamily="34" charset="0"/>
                <a:cs typeface="Arial" pitchFamily="34" charset="0"/>
              </a:rPr>
              <a:t>  “</a:t>
            </a:r>
            <a:r>
              <a:rPr lang="ko-KR" altLang="en-US" sz="2500" dirty="0">
                <a:latin typeface="Arial" pitchFamily="34" charset="0"/>
                <a:cs typeface="Arial" pitchFamily="34" charset="0"/>
              </a:rPr>
              <a:t>변조된 확장자</a:t>
            </a:r>
            <a:r>
              <a:rPr lang="en-US" altLang="ko-KR" sz="2500" dirty="0">
                <a:latin typeface="Arial" pitchFamily="34" charset="0"/>
                <a:cs typeface="Arial" pitchFamily="34" charset="0"/>
              </a:rPr>
              <a:t>”</a:t>
            </a:r>
            <a:r>
              <a:rPr lang="ko-KR" altLang="en-US" sz="2500" dirty="0">
                <a:latin typeface="Arial" pitchFamily="34" charset="0"/>
                <a:cs typeface="Arial" pitchFamily="34" charset="0"/>
              </a:rPr>
              <a:t>를 알 수 있게 된다</a:t>
            </a:r>
            <a:r>
              <a:rPr lang="en-US" altLang="ko-KR" sz="2500" dirty="0">
                <a:latin typeface="Arial" pitchFamily="34" charset="0"/>
                <a:cs typeface="Arial" pitchFamily="34" charset="0"/>
              </a:rPr>
              <a:t>.</a:t>
            </a:r>
            <a:endParaRPr lang="ko-KR" altLang="en-US" sz="25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060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63888" y="1106348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나눔스퀘어" panose="020B0600000101010101" charset="-127"/>
                <a:ea typeface="나눔스퀘어" panose="020B0600000101010101" charset="-127"/>
              </a:rPr>
              <a:t>관련 자료</a:t>
            </a:r>
            <a:endParaRPr lang="en-US" altLang="ko-KR" sz="3200" b="1" dirty="0">
              <a:latin typeface="나눔스퀘어" panose="020B0600000101010101" charset="-127"/>
              <a:ea typeface="나눔스퀘어" panose="020B0600000101010101" charset="-127"/>
            </a:endParaRPr>
          </a:p>
        </p:txBody>
      </p:sp>
      <p:sp>
        <p:nvSpPr>
          <p:cNvPr id="40" name="내용 개체 틀 2">
            <a:extLst>
              <a:ext uri="{FF2B5EF4-FFF2-40B4-BE49-F238E27FC236}">
                <a16:creationId xmlns:a16="http://schemas.microsoft.com/office/drawing/2014/main" id="{9BEDD9C6-A3C0-4D3F-A988-3038820E8329}"/>
              </a:ext>
            </a:extLst>
          </p:cNvPr>
          <p:cNvSpPr txBox="1">
            <a:spLocks/>
          </p:cNvSpPr>
          <p:nvPr/>
        </p:nvSpPr>
        <p:spPr>
          <a:xfrm>
            <a:off x="282352" y="1914486"/>
            <a:ext cx="8579296" cy="446441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>
              <a:lnSpc>
                <a:spcPct val="90000"/>
              </a:lnSpc>
              <a:buClr>
                <a:schemeClr val="tx1"/>
              </a:buClr>
              <a:buSzPct val="100000"/>
              <a:buFont typeface="Wingdings" pitchFamily="2" charset="2"/>
              <a:buChar char=""/>
              <a:tabLst>
                <a:tab pos="0" algn="l"/>
              </a:tabLst>
            </a:pPr>
            <a:r>
              <a:rPr lang="en-US" altLang="ko-KR" sz="2500" dirty="0">
                <a:latin typeface="맑은 고딕" pitchFamily="50" charset="-127"/>
              </a:rPr>
              <a:t> </a:t>
            </a:r>
            <a:r>
              <a:rPr lang="en-US" altLang="ko-KR" sz="2500" dirty="0" err="1">
                <a:latin typeface="맑은 고딕" pitchFamily="50" charset="-127"/>
              </a:rPr>
              <a:t>Hex_viewer</a:t>
            </a:r>
            <a:r>
              <a:rPr lang="en-US" altLang="ko-KR" sz="2500" dirty="0">
                <a:latin typeface="맑은 고딕" pitchFamily="50" charset="-127"/>
              </a:rPr>
              <a:t> </a:t>
            </a:r>
            <a:r>
              <a:rPr lang="ko-KR" altLang="en-US" sz="2500" dirty="0">
                <a:latin typeface="맑은 고딕" pitchFamily="50" charset="-127"/>
              </a:rPr>
              <a:t>관련 오픈소스에 대한 조사 및 분석</a:t>
            </a:r>
            <a:endParaRPr lang="en-US" altLang="ko-KR" sz="2500" dirty="0">
              <a:latin typeface="맑은 고딕" pitchFamily="50" charset="-127"/>
            </a:endParaRPr>
          </a:p>
          <a:p>
            <a:pPr marL="285750" lvl="1">
              <a:lnSpc>
                <a:spcPct val="90000"/>
              </a:lnSpc>
              <a:buClr>
                <a:schemeClr val="tx1"/>
              </a:buClr>
              <a:buSzPct val="100000"/>
              <a:buFont typeface="Wingdings" pitchFamily="2" charset="2"/>
              <a:buChar char=""/>
              <a:tabLst>
                <a:tab pos="0" algn="l"/>
              </a:tabLst>
            </a:pPr>
            <a:endParaRPr lang="en-US" altLang="ko-KR" sz="2500" dirty="0">
              <a:latin typeface="맑은 고딕" pitchFamily="50" charset="-127"/>
            </a:endParaRPr>
          </a:p>
          <a:p>
            <a:pPr marL="685800" lvl="2">
              <a:lnSpc>
                <a:spcPct val="90000"/>
              </a:lnSpc>
              <a:buClr>
                <a:schemeClr val="tx1"/>
              </a:buClr>
              <a:buSzPct val="100000"/>
              <a:buFont typeface="Wingdings" pitchFamily="2" charset="2"/>
              <a:buChar char=""/>
              <a:tabLst>
                <a:tab pos="0" algn="l"/>
              </a:tabLst>
            </a:pPr>
            <a:r>
              <a:rPr lang="ko-KR" altLang="en-US" sz="1900" dirty="0">
                <a:latin typeface="맑은 고딕" pitchFamily="50" charset="-127"/>
              </a:rPr>
              <a:t>장단분석</a:t>
            </a:r>
            <a:endParaRPr lang="en-US" altLang="ko-KR" sz="1900" dirty="0">
              <a:latin typeface="맑은 고딕" pitchFamily="50" charset="-127"/>
            </a:endParaRPr>
          </a:p>
          <a:p>
            <a:pPr marL="685800" lvl="2">
              <a:lnSpc>
                <a:spcPct val="90000"/>
              </a:lnSpc>
              <a:buClr>
                <a:schemeClr val="tx1"/>
              </a:buClr>
              <a:buSzPct val="100000"/>
              <a:buFont typeface="Wingdings" pitchFamily="2" charset="2"/>
              <a:buChar char=""/>
              <a:tabLst>
                <a:tab pos="0" algn="l"/>
              </a:tabLst>
            </a:pPr>
            <a:endParaRPr lang="en-US" altLang="ko-KR" sz="1900" dirty="0">
              <a:latin typeface="맑은 고딕" pitchFamily="50" charset="-127"/>
            </a:endParaRPr>
          </a:p>
          <a:p>
            <a:pPr marL="1143000" lvl="3">
              <a:lnSpc>
                <a:spcPct val="90000"/>
              </a:lnSpc>
              <a:buClr>
                <a:schemeClr val="tx1"/>
              </a:buClr>
              <a:buSzPct val="100000"/>
              <a:buFont typeface="Wingdings" pitchFamily="2" charset="2"/>
              <a:buChar char=""/>
              <a:tabLst>
                <a:tab pos="0" algn="l"/>
              </a:tabLst>
            </a:pPr>
            <a:r>
              <a:rPr lang="ko-KR" altLang="en-US" sz="1800" dirty="0">
                <a:latin typeface="맑은 고딕" pitchFamily="50" charset="-127"/>
              </a:rPr>
              <a:t>장점 </a:t>
            </a:r>
            <a:r>
              <a:rPr lang="en-US" altLang="ko-KR" sz="1800" dirty="0">
                <a:latin typeface="맑은 고딕" pitchFamily="50" charset="-127"/>
              </a:rPr>
              <a:t>: </a:t>
            </a:r>
            <a:r>
              <a:rPr lang="ko-KR" altLang="en-US" sz="1800" dirty="0">
                <a:latin typeface="맑은 고딕" pitchFamily="50" charset="-127"/>
              </a:rPr>
              <a:t>파일을 분석하여 </a:t>
            </a:r>
            <a:r>
              <a:rPr lang="en-US" altLang="ko-KR" sz="1800" dirty="0">
                <a:latin typeface="맑은 고딕" pitchFamily="50" charset="-127"/>
              </a:rPr>
              <a:t>offset / hex / decoded txt </a:t>
            </a:r>
            <a:r>
              <a:rPr lang="ko-KR" altLang="en-US" sz="1800" dirty="0">
                <a:latin typeface="맑은 고딕" pitchFamily="50" charset="-127"/>
              </a:rPr>
              <a:t>형식으로 보여주어 사용자가 분석된 내용을 보기에 간편하다</a:t>
            </a:r>
            <a:r>
              <a:rPr lang="en-US" altLang="ko-KR" sz="1800" dirty="0">
                <a:latin typeface="맑은 고딕" pitchFamily="50" charset="-127"/>
              </a:rPr>
              <a:t>.</a:t>
            </a:r>
          </a:p>
          <a:p>
            <a:pPr marL="914400" lvl="3" indent="0">
              <a:lnSpc>
                <a:spcPct val="90000"/>
              </a:lnSpc>
              <a:buClr>
                <a:schemeClr val="tx1"/>
              </a:buClr>
              <a:buSzPct val="100000"/>
              <a:buNone/>
              <a:tabLst>
                <a:tab pos="0" algn="l"/>
              </a:tabLst>
            </a:pPr>
            <a:endParaRPr lang="en-US" altLang="ko-KR" sz="1800" dirty="0">
              <a:latin typeface="맑은 고딕" pitchFamily="50" charset="-127"/>
            </a:endParaRPr>
          </a:p>
          <a:p>
            <a:pPr marL="1143000" lvl="3">
              <a:lnSpc>
                <a:spcPct val="90000"/>
              </a:lnSpc>
              <a:buClr>
                <a:schemeClr val="tx1"/>
              </a:buClr>
              <a:buSzPct val="100000"/>
              <a:buFont typeface="Wingdings" pitchFamily="2" charset="2"/>
              <a:buChar char=""/>
              <a:tabLst>
                <a:tab pos="0" algn="l"/>
              </a:tabLst>
            </a:pPr>
            <a:r>
              <a:rPr lang="ko-KR" altLang="en-US" sz="1800" dirty="0">
                <a:latin typeface="맑은 고딕" pitchFamily="50" charset="-127"/>
              </a:rPr>
              <a:t>단점 </a:t>
            </a:r>
            <a:r>
              <a:rPr lang="en-US" altLang="ko-KR" sz="1800" dirty="0">
                <a:latin typeface="맑은 고딕" pitchFamily="50" charset="-127"/>
              </a:rPr>
              <a:t>: </a:t>
            </a:r>
            <a:r>
              <a:rPr lang="ko-KR" altLang="en-US" sz="1800" dirty="0">
                <a:latin typeface="맑은 고딕" pitchFamily="50" charset="-127"/>
              </a:rPr>
              <a:t>오픈 소스가 파일 입출력을 분리하지 않고 </a:t>
            </a:r>
            <a:r>
              <a:rPr lang="en-US" altLang="ko-KR" sz="1800" dirty="0">
                <a:latin typeface="맑은 고딕" pitchFamily="50" charset="-127"/>
              </a:rPr>
              <a:t>main </a:t>
            </a:r>
            <a:r>
              <a:rPr lang="ko-KR" altLang="en-US" sz="1800" dirty="0">
                <a:latin typeface="맑은 고딕" pitchFamily="50" charset="-127"/>
              </a:rPr>
              <a:t>함수에 인자를 전달하여 명령어 창을 통해 실행을 시켜야 하는 불편함이 있다</a:t>
            </a:r>
            <a:r>
              <a:rPr lang="en-US" altLang="ko-KR" sz="1800" dirty="0">
                <a:latin typeface="맑은 고딕" pitchFamily="50" charset="-127"/>
              </a:rPr>
              <a:t>.</a:t>
            </a:r>
          </a:p>
          <a:p>
            <a:pPr marL="914400" lvl="3" indent="0">
              <a:lnSpc>
                <a:spcPct val="90000"/>
              </a:lnSpc>
              <a:buClr>
                <a:schemeClr val="tx1"/>
              </a:buClr>
              <a:buSzPct val="100000"/>
              <a:buFont typeface="Arial" pitchFamily="34" charset="0"/>
              <a:buNone/>
              <a:tabLst>
                <a:tab pos="0" algn="l"/>
              </a:tabLst>
            </a:pPr>
            <a:endParaRPr lang="en-US" altLang="ko-KR" sz="1800" dirty="0">
              <a:latin typeface="맑은 고딕" pitchFamily="50" charset="-127"/>
            </a:endParaRPr>
          </a:p>
          <a:p>
            <a:pPr marL="1143000" lvl="3">
              <a:lnSpc>
                <a:spcPct val="90000"/>
              </a:lnSpc>
              <a:buClr>
                <a:schemeClr val="tx1"/>
              </a:buClr>
              <a:buSzPct val="100000"/>
              <a:buFont typeface="Wingdings" pitchFamily="2" charset="2"/>
              <a:buChar char=""/>
              <a:tabLst>
                <a:tab pos="0" algn="l"/>
              </a:tabLst>
            </a:pPr>
            <a:r>
              <a:rPr lang="ko-KR" altLang="en-US" sz="1800" dirty="0">
                <a:latin typeface="맑은 고딕" pitchFamily="50" charset="-127"/>
              </a:rPr>
              <a:t>참고 사이트 </a:t>
            </a:r>
            <a:r>
              <a:rPr lang="en-US" altLang="ko-KR" sz="1800" dirty="0">
                <a:latin typeface="맑은 고딕" pitchFamily="50" charset="-127"/>
              </a:rPr>
              <a:t>:</a:t>
            </a:r>
            <a:r>
              <a:rPr lang="en-US" altLang="ko-KR" sz="1800" dirty="0"/>
              <a:t> http://mwultong.blogspot.com/2007/04/java-hex-view-file-dump-source-code.html</a:t>
            </a:r>
            <a:endParaRPr lang="en-US" altLang="ko-KR" sz="1800" dirty="0">
              <a:latin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1007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3C710D18-FDB3-44EB-80C7-40EDAB61D631}"/>
              </a:ext>
            </a:extLst>
          </p:cNvPr>
          <p:cNvSpPr txBox="1">
            <a:spLocks/>
          </p:cNvSpPr>
          <p:nvPr/>
        </p:nvSpPr>
        <p:spPr>
          <a:xfrm>
            <a:off x="611560" y="938381"/>
            <a:ext cx="8229600" cy="494349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endParaRPr lang="en-US" altLang="ko-KR" sz="1700" b="1" dirty="0">
              <a:latin typeface="+mn-ea"/>
              <a:cs typeface="Arial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endParaRPr lang="en-US" altLang="ko-KR" sz="1700" b="1" dirty="0">
              <a:latin typeface="+mn-ea"/>
              <a:cs typeface="Arial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en-US" altLang="ko-KR" sz="3000" b="1" dirty="0">
                <a:latin typeface="+mn-ea"/>
                <a:cs typeface="Arial" pitchFamily="34" charset="0"/>
              </a:rPr>
              <a:t>F.E.S. </a:t>
            </a:r>
            <a:r>
              <a:rPr lang="ko-KR" altLang="en-US" sz="3000" b="1" dirty="0">
                <a:latin typeface="+mn-ea"/>
                <a:cs typeface="Arial" pitchFamily="34" charset="0"/>
              </a:rPr>
              <a:t>의 </a:t>
            </a:r>
            <a:r>
              <a:rPr lang="en-US" altLang="ko-KR" sz="3000" b="1" dirty="0">
                <a:latin typeface="+mn-ea"/>
                <a:cs typeface="Arial" pitchFamily="34" charset="0"/>
              </a:rPr>
              <a:t>3</a:t>
            </a:r>
            <a:r>
              <a:rPr lang="ko-KR" altLang="en-US" sz="3000" b="1" dirty="0">
                <a:latin typeface="+mn-ea"/>
                <a:cs typeface="Arial" pitchFamily="34" charset="0"/>
              </a:rPr>
              <a:t>가지 기능 소개</a:t>
            </a:r>
            <a:endParaRPr lang="en-US" altLang="ko-KR" sz="30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700" b="1" dirty="0">
              <a:latin typeface="+mn-ea"/>
              <a:cs typeface="Arial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Tx/>
              <a:buChar char="-"/>
              <a:tabLst>
                <a:tab pos="0" algn="l"/>
              </a:tabLst>
            </a:pPr>
            <a:r>
              <a:rPr lang="en-US" altLang="ko-KR" sz="2400" b="1" dirty="0">
                <a:latin typeface="+mn-ea"/>
                <a:cs typeface="Arial" pitchFamily="34" charset="0"/>
              </a:rPr>
              <a:t>(1) </a:t>
            </a:r>
            <a:r>
              <a:rPr lang="ko-KR" altLang="en-US" sz="2400" b="1" dirty="0">
                <a:latin typeface="+mn-ea"/>
                <a:cs typeface="Arial" pitchFamily="34" charset="0"/>
              </a:rPr>
              <a:t>파일의 </a:t>
            </a:r>
            <a:r>
              <a:rPr lang="en-US" altLang="ko-KR" sz="2400" b="1" dirty="0">
                <a:latin typeface="+mn-ea"/>
                <a:cs typeface="Arial" pitchFamily="34" charset="0"/>
              </a:rPr>
              <a:t>“</a:t>
            </a:r>
            <a:r>
              <a:rPr lang="ko-KR" altLang="en-US" sz="2400" b="1" dirty="0">
                <a:latin typeface="+mn-ea"/>
                <a:cs typeface="Arial" pitchFamily="34" charset="0"/>
              </a:rPr>
              <a:t>파일 </a:t>
            </a:r>
            <a:r>
              <a:rPr lang="ko-KR" altLang="en-US" sz="2400" b="1" dirty="0" err="1">
                <a:latin typeface="+mn-ea"/>
                <a:cs typeface="Arial" pitchFamily="34" charset="0"/>
              </a:rPr>
              <a:t>시그니처</a:t>
            </a:r>
            <a:r>
              <a:rPr lang="en-US" altLang="ko-KR" sz="2400" b="1" dirty="0">
                <a:latin typeface="+mn-ea"/>
                <a:cs typeface="Arial" pitchFamily="34" charset="0"/>
              </a:rPr>
              <a:t>”</a:t>
            </a:r>
            <a:r>
              <a:rPr lang="ko-KR" altLang="en-US" sz="2400" b="1" dirty="0">
                <a:latin typeface="+mn-ea"/>
                <a:cs typeface="Arial" pitchFamily="34" charset="0"/>
              </a:rPr>
              <a:t>를 검색하여 </a:t>
            </a:r>
            <a:endParaRPr lang="en-US" altLang="ko-KR" sz="24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ko-KR" altLang="en-US" sz="2400" b="1" dirty="0">
                <a:latin typeface="+mn-ea"/>
                <a:cs typeface="Arial" pitchFamily="34" charset="0"/>
              </a:rPr>
              <a:t>        파일의 본래 확장자를</a:t>
            </a:r>
            <a:r>
              <a:rPr lang="en-US" altLang="ko-KR" sz="2400" b="1" dirty="0">
                <a:latin typeface="+mn-ea"/>
                <a:cs typeface="Arial" pitchFamily="34" charset="0"/>
              </a:rPr>
              <a:t> </a:t>
            </a:r>
            <a:r>
              <a:rPr lang="ko-KR" altLang="en-US" sz="2400" b="1" dirty="0">
                <a:latin typeface="+mn-ea"/>
                <a:cs typeface="Arial" pitchFamily="34" charset="0"/>
              </a:rPr>
              <a:t>알려주는 프로그램 </a:t>
            </a:r>
            <a:endParaRPr lang="en-US" altLang="ko-KR" sz="24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1800" b="1" dirty="0">
                <a:latin typeface="+mn-ea"/>
                <a:cs typeface="Arial" pitchFamily="34" charset="0"/>
              </a:rPr>
              <a:t>          (</a:t>
            </a:r>
            <a:r>
              <a:rPr lang="ko-KR" altLang="en-US" sz="1800" b="1" dirty="0">
                <a:latin typeface="+mn-ea"/>
                <a:cs typeface="Arial" pitchFamily="34" charset="0"/>
              </a:rPr>
              <a:t>파일 확장자가 변조 되어 있어도 본래 확장자를 알려준다</a:t>
            </a:r>
            <a:r>
              <a:rPr lang="en-US" altLang="ko-KR" sz="1800" b="1" dirty="0">
                <a:latin typeface="+mn-ea"/>
                <a:cs typeface="Arial" pitchFamily="34" charset="0"/>
              </a:rPr>
              <a:t>)</a:t>
            </a:r>
          </a:p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Tx/>
              <a:buChar char="-"/>
              <a:tabLst>
                <a:tab pos="0" algn="l"/>
              </a:tabLst>
            </a:pPr>
            <a:endParaRPr lang="en-US" altLang="ko-KR" sz="1800" b="1" dirty="0">
              <a:latin typeface="+mn-ea"/>
              <a:cs typeface="Arial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Tx/>
              <a:buChar char="-"/>
              <a:tabLst>
                <a:tab pos="0" algn="l"/>
              </a:tabLst>
            </a:pPr>
            <a:endParaRPr lang="en-US" altLang="ko-KR" sz="1800" b="1" dirty="0">
              <a:latin typeface="+mn-ea"/>
              <a:cs typeface="Arial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Tx/>
              <a:buChar char="-"/>
              <a:tabLst>
                <a:tab pos="0" algn="l"/>
              </a:tabLst>
            </a:pPr>
            <a:r>
              <a:rPr lang="en-US" altLang="ko-KR" sz="2400" b="1" dirty="0">
                <a:latin typeface="+mn-ea"/>
                <a:cs typeface="Arial" pitchFamily="34" charset="0"/>
              </a:rPr>
              <a:t>(2) </a:t>
            </a:r>
            <a:r>
              <a:rPr lang="ko-KR" altLang="en-US" sz="2400" b="1" dirty="0">
                <a:latin typeface="+mn-ea"/>
                <a:cs typeface="Arial" pitchFamily="34" charset="0"/>
              </a:rPr>
              <a:t>두개의 파일을 비교하여 동일 여부를 알려준다</a:t>
            </a:r>
            <a:r>
              <a:rPr lang="en-US" altLang="ko-KR" sz="2400" b="1" dirty="0">
                <a:latin typeface="+mn-ea"/>
                <a:cs typeface="Arial" pitchFamily="34" charset="0"/>
              </a:rPr>
              <a:t>.</a:t>
            </a:r>
          </a:p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Tx/>
              <a:buChar char="-"/>
              <a:tabLst>
                <a:tab pos="0" algn="l"/>
              </a:tabLst>
            </a:pPr>
            <a:endParaRPr lang="en-US" altLang="ko-KR" sz="1800" b="1" dirty="0">
              <a:latin typeface="+mn-ea"/>
              <a:cs typeface="Arial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Tx/>
              <a:buChar char="-"/>
              <a:tabLst>
                <a:tab pos="0" algn="l"/>
              </a:tabLst>
            </a:pPr>
            <a:endParaRPr lang="en-US" altLang="ko-KR" sz="1800" b="1" dirty="0">
              <a:latin typeface="+mn-ea"/>
              <a:cs typeface="Arial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Tx/>
              <a:buChar char="-"/>
              <a:tabLst>
                <a:tab pos="0" algn="l"/>
              </a:tabLst>
            </a:pPr>
            <a:r>
              <a:rPr lang="en-US" altLang="ko-KR" sz="2400" b="1" dirty="0">
                <a:latin typeface="+mn-ea"/>
                <a:cs typeface="Arial" pitchFamily="34" charset="0"/>
              </a:rPr>
              <a:t>(3) </a:t>
            </a:r>
            <a:r>
              <a:rPr lang="ko-KR" altLang="en-US" sz="2400" b="1" dirty="0">
                <a:latin typeface="+mn-ea"/>
                <a:cs typeface="Arial" pitchFamily="34" charset="0"/>
              </a:rPr>
              <a:t>파일을 </a:t>
            </a:r>
            <a:r>
              <a:rPr lang="en-US" altLang="ko-KR" sz="2400" b="1" dirty="0">
                <a:latin typeface="+mn-ea"/>
                <a:cs typeface="Arial" pitchFamily="34" charset="0"/>
              </a:rPr>
              <a:t>Hex Viewer</a:t>
            </a:r>
            <a:r>
              <a:rPr lang="ko-KR" altLang="en-US" sz="2400" b="1" dirty="0">
                <a:latin typeface="+mn-ea"/>
                <a:cs typeface="Arial" pitchFamily="34" charset="0"/>
              </a:rPr>
              <a:t>로 보여준다</a:t>
            </a:r>
            <a:r>
              <a:rPr lang="en-US" altLang="ko-KR" sz="2400" b="1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9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9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900" b="1" dirty="0">
              <a:latin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040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47864" y="1042490"/>
            <a:ext cx="280831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tabLst>
                <a:tab pos="0" algn="l"/>
              </a:tabLst>
            </a:pPr>
            <a:r>
              <a:rPr lang="ko-KR" altLang="en-US" sz="3000" b="1" dirty="0">
                <a:latin typeface="+mn-ea"/>
                <a:cs typeface="Arial" pitchFamily="34" charset="0"/>
              </a:rPr>
              <a:t>기본 아이디어</a:t>
            </a:r>
            <a:endParaRPr lang="en-US" altLang="ko-KR" sz="3000" b="1" dirty="0">
              <a:latin typeface="+mn-ea"/>
              <a:cs typeface="Arial" pitchFamily="34" charset="0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A0B1116B-9661-4DAF-BE54-6516006C56CB}"/>
              </a:ext>
            </a:extLst>
          </p:cNvPr>
          <p:cNvSpPr txBox="1">
            <a:spLocks/>
          </p:cNvSpPr>
          <p:nvPr/>
        </p:nvSpPr>
        <p:spPr>
          <a:xfrm>
            <a:off x="396251" y="1791321"/>
            <a:ext cx="8399276" cy="13125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endParaRPr lang="en-US" altLang="ko-KR" sz="15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2000" b="1" dirty="0">
                <a:latin typeface="+mn-ea"/>
                <a:cs typeface="Arial" pitchFamily="34" charset="0"/>
              </a:rPr>
              <a:t>    </a:t>
            </a:r>
            <a:r>
              <a:rPr lang="ko-KR" altLang="en-US" sz="3000" b="1" dirty="0">
                <a:latin typeface="+mn-ea"/>
                <a:cs typeface="Arial" pitchFamily="34" charset="0"/>
              </a:rPr>
              <a:t>파일의 데이터를 </a:t>
            </a:r>
            <a:r>
              <a:rPr lang="en-US" altLang="ko-KR" sz="3000" b="1" dirty="0">
                <a:latin typeface="+mn-ea"/>
                <a:cs typeface="Arial" pitchFamily="34" charset="0"/>
              </a:rPr>
              <a:t>“16 byte” </a:t>
            </a:r>
            <a:r>
              <a:rPr lang="ko-KR" altLang="en-US" sz="3000" b="1" dirty="0">
                <a:latin typeface="+mn-ea"/>
                <a:cs typeface="Arial" pitchFamily="34" charset="0"/>
              </a:rPr>
              <a:t>단위로 읽어온다</a:t>
            </a:r>
            <a:r>
              <a:rPr lang="en-US" altLang="ko-KR" sz="2500" b="1" dirty="0">
                <a:latin typeface="+mn-ea"/>
                <a:cs typeface="Arial" pitchFamily="34" charset="0"/>
              </a:rPr>
              <a:t>.</a:t>
            </a:r>
          </a:p>
          <a:p>
            <a:pPr marL="0" indent="0" algn="ctr">
              <a:spcBef>
                <a:spcPts val="6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2500" b="1" dirty="0">
                <a:latin typeface="+mn-ea"/>
                <a:cs typeface="Arial" pitchFamily="34" charset="0"/>
              </a:rPr>
              <a:t>	  </a:t>
            </a:r>
            <a:r>
              <a:rPr lang="en-US" altLang="ko-KR" sz="2500" dirty="0">
                <a:latin typeface="+mn-ea"/>
                <a:cs typeface="Arial" pitchFamily="34" charset="0"/>
              </a:rPr>
              <a:t> (</a:t>
            </a:r>
            <a:r>
              <a:rPr lang="en-US" altLang="ko-KR" sz="2500" dirty="0" err="1">
                <a:latin typeface="+mn-ea"/>
                <a:cs typeface="Arial" pitchFamily="34" charset="0"/>
              </a:rPr>
              <a:t>BufferedInputStream</a:t>
            </a:r>
            <a:r>
              <a:rPr lang="ko-KR" altLang="en-US" sz="2500" dirty="0">
                <a:latin typeface="+mn-ea"/>
                <a:cs typeface="Arial" pitchFamily="34" charset="0"/>
              </a:rPr>
              <a:t>을 이용</a:t>
            </a:r>
            <a:r>
              <a:rPr lang="en-US" altLang="ko-KR" sz="2500" dirty="0">
                <a:latin typeface="+mn-ea"/>
                <a:cs typeface="Arial" pitchFamily="34" charset="0"/>
              </a:rPr>
              <a:t>)</a:t>
            </a:r>
            <a:endParaRPr lang="en-US" altLang="ko-KR" sz="2500" b="1" dirty="0">
              <a:latin typeface="+mn-ea"/>
              <a:cs typeface="Arial" pitchFamily="34" charset="0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CF25F94E-975D-46F2-8061-9C1223B8002F}"/>
              </a:ext>
            </a:extLst>
          </p:cNvPr>
          <p:cNvSpPr txBox="1">
            <a:spLocks/>
          </p:cNvSpPr>
          <p:nvPr/>
        </p:nvSpPr>
        <p:spPr>
          <a:xfrm>
            <a:off x="552382" y="2641361"/>
            <a:ext cx="8399276" cy="157527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endParaRPr lang="en-US" altLang="ko-KR" sz="1800" b="1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endParaRPr lang="en-US" altLang="ko-KR" sz="1500" b="1" dirty="0">
              <a:latin typeface="+mn-ea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F08654-381B-42DF-8528-8ABF4B260D65}"/>
              </a:ext>
            </a:extLst>
          </p:cNvPr>
          <p:cNvSpPr txBox="1"/>
          <p:nvPr/>
        </p:nvSpPr>
        <p:spPr>
          <a:xfrm>
            <a:off x="809375" y="3662640"/>
            <a:ext cx="82984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Both"/>
            </a:pPr>
            <a:r>
              <a:rPr lang="en-US" altLang="ko-KR" sz="2200" dirty="0" err="1"/>
              <a:t>HexViewer</a:t>
            </a:r>
            <a:r>
              <a:rPr lang="en-US" altLang="ko-KR" sz="2200" dirty="0"/>
              <a:t> </a:t>
            </a:r>
            <a:r>
              <a:rPr lang="ko-KR" altLang="en-US" sz="2200" dirty="0"/>
              <a:t>구현 시 데이터를 가독성 좋게 나타낼 수 있다</a:t>
            </a:r>
            <a:r>
              <a:rPr lang="en-US" altLang="ko-KR" sz="2200" dirty="0"/>
              <a:t>.</a:t>
            </a:r>
          </a:p>
          <a:p>
            <a:endParaRPr lang="en-US" altLang="ko-KR" sz="2200" dirty="0"/>
          </a:p>
          <a:p>
            <a:r>
              <a:rPr lang="en-US" altLang="ko-KR" sz="2200" dirty="0"/>
              <a:t>(2) </a:t>
            </a:r>
            <a:r>
              <a:rPr lang="ko-KR" altLang="en-US" sz="2200" dirty="0"/>
              <a:t>데이터의 검색</a:t>
            </a:r>
            <a:r>
              <a:rPr lang="en-US" altLang="ko-KR" sz="2200" dirty="0"/>
              <a:t>, </a:t>
            </a:r>
            <a:r>
              <a:rPr lang="ko-KR" altLang="en-US" sz="2200" dirty="0"/>
              <a:t>비교의 속도가 빠르다</a:t>
            </a:r>
            <a:r>
              <a:rPr lang="en-US" altLang="ko-KR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3535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43908" y="1010204"/>
            <a:ext cx="16561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과정</a:t>
            </a: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A0B1116B-9661-4DAF-BE54-6516006C56CB}"/>
              </a:ext>
            </a:extLst>
          </p:cNvPr>
          <p:cNvSpPr txBox="1">
            <a:spLocks/>
          </p:cNvSpPr>
          <p:nvPr/>
        </p:nvSpPr>
        <p:spPr>
          <a:xfrm>
            <a:off x="457200" y="1196752"/>
            <a:ext cx="8229600" cy="494349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endParaRPr lang="en-US" altLang="ko-KR" sz="20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6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6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2500" b="1" dirty="0">
                <a:latin typeface="+mn-ea"/>
                <a:cs typeface="Arial" pitchFamily="34" charset="0"/>
              </a:rPr>
              <a:t> (1) </a:t>
            </a:r>
            <a:r>
              <a:rPr lang="en-US" altLang="ko-KR" sz="2500" b="1" dirty="0" err="1">
                <a:latin typeface="+mn-ea"/>
                <a:cs typeface="Arial" pitchFamily="34" charset="0"/>
              </a:rPr>
              <a:t>HexViewer</a:t>
            </a:r>
            <a:r>
              <a:rPr lang="en-US" altLang="ko-KR" sz="2500" b="1" dirty="0">
                <a:latin typeface="+mn-ea"/>
                <a:cs typeface="Arial" pitchFamily="34" charset="0"/>
              </a:rPr>
              <a:t> </a:t>
            </a:r>
            <a:r>
              <a:rPr lang="ko-KR" altLang="en-US" sz="2500" b="1" dirty="0">
                <a:latin typeface="+mn-ea"/>
                <a:cs typeface="Arial" pitchFamily="34" charset="0"/>
              </a:rPr>
              <a:t>개발</a:t>
            </a:r>
            <a:endParaRPr lang="en-US" altLang="ko-KR" sz="25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1800" b="1" dirty="0">
                <a:latin typeface="+mn-ea"/>
                <a:cs typeface="Arial" pitchFamily="34" charset="0"/>
              </a:rPr>
              <a:t> -</a:t>
            </a:r>
            <a:r>
              <a:rPr lang="ko-KR" altLang="en-US" sz="1800" dirty="0">
                <a:latin typeface="+mn-ea"/>
                <a:cs typeface="Arial" pitchFamily="34" charset="0"/>
              </a:rPr>
              <a:t>스캐너를 통하여 파일의 경로를 입력 받고 그 파일의 데이터를 </a:t>
            </a:r>
            <a:endParaRPr lang="en-US" altLang="ko-KR" sz="1800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1800" dirty="0">
                <a:latin typeface="+mn-ea"/>
                <a:cs typeface="Arial" pitchFamily="34" charset="0"/>
              </a:rPr>
              <a:t>  HEX VALUE</a:t>
            </a:r>
            <a:r>
              <a:rPr lang="ko-KR" altLang="en-US" sz="1800" dirty="0">
                <a:latin typeface="+mn-ea"/>
                <a:cs typeface="Arial" pitchFamily="34" charset="0"/>
              </a:rPr>
              <a:t>로 변환 시켜 </a:t>
            </a:r>
            <a:r>
              <a:rPr lang="en-US" altLang="ko-KR" sz="1800" dirty="0">
                <a:latin typeface="+mn-ea"/>
                <a:cs typeface="Arial" pitchFamily="34" charset="0"/>
              </a:rPr>
              <a:t>Offset / Hex / Decoded txt</a:t>
            </a:r>
            <a:r>
              <a:rPr lang="ko-KR" altLang="en-US" sz="1800" dirty="0">
                <a:latin typeface="+mn-ea"/>
                <a:cs typeface="Arial" pitchFamily="34" charset="0"/>
              </a:rPr>
              <a:t>로 표기한다</a:t>
            </a:r>
            <a:r>
              <a:rPr lang="en-US" altLang="ko-KR" sz="1800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800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800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2500" b="1" dirty="0">
                <a:latin typeface="+mn-ea"/>
                <a:cs typeface="Arial" pitchFamily="34" charset="0"/>
              </a:rPr>
              <a:t> (2) </a:t>
            </a:r>
            <a:r>
              <a:rPr lang="en-US" altLang="ko-KR" sz="2500" b="1" dirty="0" err="1">
                <a:latin typeface="+mn-ea"/>
                <a:cs typeface="Arial" pitchFamily="34" charset="0"/>
              </a:rPr>
              <a:t>FileCompare</a:t>
            </a:r>
            <a:r>
              <a:rPr lang="en-US" altLang="ko-KR" sz="2500" b="1" dirty="0">
                <a:latin typeface="+mn-ea"/>
                <a:cs typeface="Arial" pitchFamily="34" charset="0"/>
              </a:rPr>
              <a:t> </a:t>
            </a:r>
            <a:r>
              <a:rPr lang="ko-KR" altLang="en-US" sz="2500" b="1" dirty="0">
                <a:latin typeface="+mn-ea"/>
                <a:cs typeface="Arial" pitchFamily="34" charset="0"/>
              </a:rPr>
              <a:t>개발</a:t>
            </a:r>
            <a:endParaRPr lang="en-US" altLang="ko-KR" sz="25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1800" dirty="0">
                <a:latin typeface="+mn-ea"/>
                <a:cs typeface="Arial" pitchFamily="34" charset="0"/>
              </a:rPr>
              <a:t>  -</a:t>
            </a:r>
            <a:r>
              <a:rPr lang="en-US" altLang="ko-KR" sz="1800" dirty="0" err="1">
                <a:latin typeface="+mn-ea"/>
                <a:cs typeface="Arial" pitchFamily="34" charset="0"/>
              </a:rPr>
              <a:t>HexViewer</a:t>
            </a:r>
            <a:r>
              <a:rPr lang="ko-KR" altLang="en-US" sz="1800" dirty="0">
                <a:latin typeface="+mn-ea"/>
                <a:cs typeface="Arial" pitchFamily="34" charset="0"/>
              </a:rPr>
              <a:t>를 응용한다</a:t>
            </a:r>
            <a:r>
              <a:rPr lang="en-US" altLang="ko-KR" sz="1800" dirty="0">
                <a:latin typeface="+mn-ea"/>
                <a:cs typeface="Arial" pitchFamily="34" charset="0"/>
              </a:rPr>
              <a:t>. </a:t>
            </a:r>
          </a:p>
          <a:p>
            <a:pPr marL="0" indent="0">
              <a:spcBef>
                <a:spcPts val="6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1800" dirty="0">
                <a:latin typeface="+mn-ea"/>
                <a:cs typeface="Arial" pitchFamily="34" charset="0"/>
              </a:rPr>
              <a:t>  -</a:t>
            </a:r>
            <a:r>
              <a:rPr lang="ko-KR" altLang="en-US" sz="1800" dirty="0">
                <a:latin typeface="+mn-ea"/>
                <a:cs typeface="Arial" pitchFamily="34" charset="0"/>
              </a:rPr>
              <a:t>두개의 파일을 받아 들이고 </a:t>
            </a:r>
            <a:r>
              <a:rPr lang="en-US" altLang="ko-KR" sz="1800" dirty="0">
                <a:latin typeface="+mn-ea"/>
                <a:cs typeface="Arial" pitchFamily="34" charset="0"/>
              </a:rPr>
              <a:t>HEX</a:t>
            </a:r>
            <a:r>
              <a:rPr lang="ko-KR" altLang="en-US" sz="1800" dirty="0">
                <a:latin typeface="+mn-ea"/>
                <a:cs typeface="Arial" pitchFamily="34" charset="0"/>
              </a:rPr>
              <a:t> </a:t>
            </a:r>
            <a:r>
              <a:rPr lang="en-US" altLang="ko-KR" sz="1800" dirty="0">
                <a:latin typeface="+mn-ea"/>
                <a:cs typeface="Arial" pitchFamily="34" charset="0"/>
              </a:rPr>
              <a:t>VALUE</a:t>
            </a:r>
            <a:r>
              <a:rPr lang="ko-KR" altLang="en-US" sz="1800" dirty="0">
                <a:latin typeface="+mn-ea"/>
                <a:cs typeface="Arial" pitchFamily="34" charset="0"/>
              </a:rPr>
              <a:t>의 비교를 통하여 </a:t>
            </a:r>
            <a:endParaRPr lang="en-US" altLang="ko-KR" sz="1800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None/>
              <a:tabLst>
                <a:tab pos="0" algn="l"/>
              </a:tabLst>
            </a:pPr>
            <a:r>
              <a:rPr lang="en-US" altLang="ko-KR" sz="1800" dirty="0">
                <a:latin typeface="+mn-ea"/>
                <a:cs typeface="Arial" pitchFamily="34" charset="0"/>
              </a:rPr>
              <a:t>    </a:t>
            </a:r>
            <a:r>
              <a:rPr lang="ko-KR" altLang="en-US" sz="1800" dirty="0">
                <a:latin typeface="+mn-ea"/>
                <a:cs typeface="Arial" pitchFamily="34" charset="0"/>
              </a:rPr>
              <a:t>파일의 동일 여부를 판단한다</a:t>
            </a:r>
            <a:r>
              <a:rPr lang="en-US" altLang="ko-KR" sz="1800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600" dirty="0">
              <a:latin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25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43908" y="1010204"/>
            <a:ext cx="16561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과정</a:t>
            </a: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A0B1116B-9661-4DAF-BE54-6516006C56CB}"/>
              </a:ext>
            </a:extLst>
          </p:cNvPr>
          <p:cNvSpPr txBox="1">
            <a:spLocks/>
          </p:cNvSpPr>
          <p:nvPr/>
        </p:nvSpPr>
        <p:spPr>
          <a:xfrm>
            <a:off x="457200" y="940760"/>
            <a:ext cx="8229600" cy="494349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Bef>
                <a:spcPct val="100000"/>
              </a:spcBef>
              <a:buClr>
                <a:schemeClr val="tx1"/>
              </a:buClr>
              <a:buNone/>
              <a:tabLst>
                <a:tab pos="0" algn="l"/>
              </a:tabLst>
            </a:pPr>
            <a:endParaRPr lang="en-US" altLang="ko-KR" sz="20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6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6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ts val="6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2500" b="1" dirty="0">
                <a:latin typeface="+mn-ea"/>
                <a:cs typeface="Arial" pitchFamily="34" charset="0"/>
              </a:rPr>
              <a:t> (2) </a:t>
            </a:r>
            <a:r>
              <a:rPr lang="en-US" altLang="ko-KR" sz="2500" b="1" dirty="0" err="1">
                <a:latin typeface="+mn-ea"/>
                <a:cs typeface="Arial" pitchFamily="34" charset="0"/>
              </a:rPr>
              <a:t>FileCompare</a:t>
            </a:r>
            <a:r>
              <a:rPr lang="en-US" altLang="ko-KR" sz="2500" b="1" dirty="0">
                <a:latin typeface="+mn-ea"/>
                <a:cs typeface="Arial" pitchFamily="34" charset="0"/>
              </a:rPr>
              <a:t> </a:t>
            </a:r>
            <a:r>
              <a:rPr lang="ko-KR" altLang="en-US" sz="2500" b="1" dirty="0">
                <a:latin typeface="+mn-ea"/>
                <a:cs typeface="Arial" pitchFamily="34" charset="0"/>
              </a:rPr>
              <a:t>개발</a:t>
            </a:r>
            <a:endParaRPr lang="en-US" altLang="ko-KR" sz="2500" b="1" dirty="0">
              <a:latin typeface="+mn-ea"/>
              <a:cs typeface="Arial" pitchFamily="34" charset="0"/>
            </a:endParaRPr>
          </a:p>
          <a:p>
            <a:pPr marL="0" indent="0"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1600" dirty="0">
                <a:latin typeface="+mn-ea"/>
                <a:cs typeface="Arial" pitchFamily="34" charset="0"/>
              </a:rPr>
              <a:t>     </a:t>
            </a:r>
            <a:r>
              <a:rPr lang="en-US" altLang="ko-KR" sz="2000" dirty="0">
                <a:latin typeface="+mn-ea"/>
                <a:cs typeface="Arial" pitchFamily="34" charset="0"/>
              </a:rPr>
              <a:t>- </a:t>
            </a:r>
            <a:r>
              <a:rPr lang="ko-KR" altLang="en-US" sz="2000" dirty="0">
                <a:latin typeface="+mn-ea"/>
                <a:cs typeface="Arial" pitchFamily="34" charset="0"/>
              </a:rPr>
              <a:t>비교하는 알고리즘은 다음과 같다</a:t>
            </a:r>
            <a:r>
              <a:rPr lang="en-US" altLang="ko-KR" sz="2000" dirty="0">
                <a:latin typeface="+mn-ea"/>
                <a:cs typeface="Arial" pitchFamily="34" charset="0"/>
              </a:rPr>
              <a:t>.</a:t>
            </a:r>
          </a:p>
          <a:p>
            <a:pPr marL="0" indent="0"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1500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50000"/>
              </a:lnSpc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2000" dirty="0">
                <a:latin typeface="+mn-ea"/>
                <a:cs typeface="Arial" pitchFamily="34" charset="0"/>
              </a:rPr>
              <a:t>     (1) </a:t>
            </a:r>
            <a:r>
              <a:rPr lang="ko-KR" altLang="en-US" sz="2000" dirty="0">
                <a:latin typeface="+mn-ea"/>
                <a:cs typeface="Arial" pitchFamily="34" charset="0"/>
              </a:rPr>
              <a:t>파일의 데이터가 다른 경우 </a:t>
            </a:r>
            <a:r>
              <a:rPr lang="en-US" altLang="ko-KR" sz="2000" dirty="0">
                <a:latin typeface="+mn-ea"/>
                <a:cs typeface="Arial" pitchFamily="34" charset="0"/>
              </a:rPr>
              <a:t>-&gt; </a:t>
            </a:r>
            <a:r>
              <a:rPr lang="ko-KR" altLang="en-US" sz="2000" dirty="0">
                <a:latin typeface="+mn-ea"/>
                <a:cs typeface="Arial" pitchFamily="34" charset="0"/>
              </a:rPr>
              <a:t>다른 파일</a:t>
            </a:r>
            <a:endParaRPr lang="en-US" altLang="ko-KR" sz="2000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50000"/>
              </a:lnSpc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2000" dirty="0">
                <a:latin typeface="+mn-ea"/>
                <a:cs typeface="Arial" pitchFamily="34" charset="0"/>
              </a:rPr>
              <a:t>     (2) </a:t>
            </a:r>
            <a:r>
              <a:rPr lang="ko-KR" altLang="en-US" sz="2000" dirty="0">
                <a:latin typeface="+mn-ea"/>
                <a:cs typeface="Arial" pitchFamily="34" charset="0"/>
              </a:rPr>
              <a:t>파일의 데이터가 계속 같았지만 파일의 길이가 다른 경우 </a:t>
            </a:r>
            <a:endParaRPr lang="en-US" altLang="ko-KR" sz="2000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50000"/>
              </a:lnSpc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2000" dirty="0">
                <a:latin typeface="+mn-ea"/>
                <a:cs typeface="Arial" pitchFamily="34" charset="0"/>
              </a:rPr>
              <a:t>		-&gt; </a:t>
            </a:r>
            <a:r>
              <a:rPr lang="ko-KR" altLang="en-US" sz="2000" dirty="0">
                <a:latin typeface="+mn-ea"/>
                <a:cs typeface="Arial" pitchFamily="34" charset="0"/>
              </a:rPr>
              <a:t>다른 파일</a:t>
            </a:r>
            <a:endParaRPr lang="en-US" altLang="ko-KR" sz="2000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50000"/>
              </a:lnSpc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endParaRPr lang="en-US" altLang="ko-KR" sz="2000" dirty="0">
              <a:latin typeface="+mn-ea"/>
              <a:cs typeface="Arial" pitchFamily="34" charset="0"/>
            </a:endParaRPr>
          </a:p>
          <a:p>
            <a:pPr marL="0" indent="0">
              <a:lnSpc>
                <a:spcPct val="50000"/>
              </a:lnSpc>
              <a:spcBef>
                <a:spcPct val="100000"/>
              </a:spcBef>
              <a:buClr>
                <a:schemeClr val="tx1"/>
              </a:buClr>
              <a:buFont typeface="Arial" pitchFamily="34" charset="0"/>
              <a:buNone/>
              <a:tabLst>
                <a:tab pos="0" algn="l"/>
              </a:tabLst>
            </a:pPr>
            <a:r>
              <a:rPr lang="en-US" altLang="ko-KR" sz="2000" dirty="0">
                <a:latin typeface="+mn-ea"/>
                <a:cs typeface="Arial" pitchFamily="34" charset="0"/>
              </a:rPr>
              <a:t>     (3) </a:t>
            </a:r>
            <a:r>
              <a:rPr lang="ko-KR" altLang="en-US" sz="2000" dirty="0">
                <a:latin typeface="+mn-ea"/>
                <a:cs typeface="Arial" pitchFamily="34" charset="0"/>
              </a:rPr>
              <a:t>파일의 데이터와 길이 모두 같은 경우 </a:t>
            </a:r>
            <a:r>
              <a:rPr lang="en-US" altLang="ko-KR" sz="2000" dirty="0">
                <a:latin typeface="+mn-ea"/>
                <a:cs typeface="Arial" pitchFamily="34" charset="0"/>
              </a:rPr>
              <a:t>-&gt; </a:t>
            </a:r>
            <a:r>
              <a:rPr lang="ko-KR" altLang="en-US" sz="2000" dirty="0">
                <a:latin typeface="+mn-ea"/>
                <a:cs typeface="Arial" pitchFamily="34" charset="0"/>
              </a:rPr>
              <a:t>같은 파일</a:t>
            </a:r>
            <a:r>
              <a:rPr lang="en-US" altLang="ko-KR" sz="2000" dirty="0">
                <a:latin typeface="+mn-ea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335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2061</TotalTime>
  <Words>759</Words>
  <Application>Microsoft Office PowerPoint</Application>
  <PresentationFormat>화면 슬라이드 쇼(4:3)</PresentationFormat>
  <Paragraphs>191</Paragraphs>
  <Slides>19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HY헤드라인M</vt:lpstr>
      <vt:lpstr>Wingdings</vt:lpstr>
      <vt:lpstr>맑은 고딕</vt:lpstr>
      <vt:lpstr>나눔고딕 ExtraBold</vt:lpstr>
      <vt:lpstr>Arial</vt:lpstr>
      <vt:lpstr>나눔스퀘어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이 석현</cp:lastModifiedBy>
  <cp:revision>101</cp:revision>
  <dcterms:created xsi:type="dcterms:W3CDTF">2016-11-03T20:47:04Z</dcterms:created>
  <dcterms:modified xsi:type="dcterms:W3CDTF">2019-12-11T10:04:42Z</dcterms:modified>
</cp:coreProperties>
</file>

<file path=docProps/thumbnail.jpeg>
</file>